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92" r:id="rId4"/>
    <p:sldId id="293" r:id="rId5"/>
    <p:sldId id="258" r:id="rId6"/>
    <p:sldId id="259" r:id="rId7"/>
    <p:sldId id="260" r:id="rId8"/>
    <p:sldId id="29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301" r:id="rId23"/>
    <p:sldId id="300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9" r:id="rId37"/>
    <p:sldId id="286" r:id="rId38"/>
    <p:sldId id="287" r:id="rId39"/>
    <p:sldId id="288" r:id="rId40"/>
    <p:sldId id="289" r:id="rId41"/>
    <p:sldId id="296" r:id="rId42"/>
    <p:sldId id="290" r:id="rId43"/>
    <p:sldId id="291" r:id="rId44"/>
    <p:sldId id="297" r:id="rId45"/>
    <p:sldId id="298" r:id="rId46"/>
  </p:sldIdLst>
  <p:sldSz cx="12192000" cy="9144000"/>
  <p:notesSz cx="6954838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5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13762" cy="465455"/>
          </a:xfrm>
          <a:prstGeom prst="rect">
            <a:avLst/>
          </a:prstGeom>
          <a:noFill/>
          <a:ln>
            <a:noFill/>
          </a:ln>
        </p:spPr>
        <p:txBody>
          <a:bodyPr lIns="92915" tIns="92915" rIns="92915" bIns="92915" anchor="ctr" anchorCtr="0"/>
          <a:lstStyle>
            <a:lvl1pPr lv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41075" y="0"/>
            <a:ext cx="3013762" cy="465455"/>
          </a:xfrm>
          <a:prstGeom prst="rect">
            <a:avLst/>
          </a:prstGeom>
          <a:noFill/>
          <a:ln>
            <a:noFill/>
          </a:ln>
        </p:spPr>
        <p:txBody>
          <a:bodyPr lIns="92915" tIns="92915" rIns="92915" bIns="92915" anchor="ctr" anchorCtr="0"/>
          <a:lstStyle>
            <a:lvl1pPr lv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  <a:noFill/>
          <a:ln>
            <a:noFill/>
          </a:ln>
        </p:spPr>
        <p:txBody>
          <a:bodyPr lIns="92915" tIns="92915" rIns="92915" bIns="9291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43645"/>
            <a:ext cx="3013762" cy="465455"/>
          </a:xfrm>
          <a:prstGeom prst="rect">
            <a:avLst/>
          </a:prstGeom>
          <a:noFill/>
          <a:ln>
            <a:noFill/>
          </a:ln>
        </p:spPr>
        <p:txBody>
          <a:bodyPr lIns="92915" tIns="92915" rIns="92915" bIns="92915" anchor="ctr" anchorCtr="0"/>
          <a:lstStyle>
            <a:lvl1pPr lv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41075" y="8843645"/>
            <a:ext cx="3013762" cy="465455"/>
          </a:xfrm>
          <a:prstGeom prst="rect">
            <a:avLst/>
          </a:prstGeom>
          <a:noFill/>
          <a:ln>
            <a:noFill/>
          </a:ln>
        </p:spPr>
        <p:txBody>
          <a:bodyPr lIns="92915" tIns="92915" rIns="92915" bIns="92915" anchor="b" anchorCtr="0">
            <a:noAutofit/>
          </a:bodyPr>
          <a:lstStyle/>
          <a:p>
            <a:pPr algn="r"/>
            <a:endParaRPr lang="en-US" dirty="0" smtClean="0">
              <a:latin typeface="Candara" panose="020E0502030303020204" pitchFamily="34" charset="0"/>
            </a:endParaRPr>
          </a:p>
          <a:p>
            <a:pPr lvl="1"/>
            <a:endParaRPr lang="en-US" dirty="0" smtClean="0">
              <a:latin typeface="Candara" panose="020E0502030303020204" pitchFamily="34" charset="0"/>
            </a:endParaRPr>
          </a:p>
          <a:p>
            <a:pPr lvl="2"/>
            <a:endParaRPr lang="en-US" dirty="0" smtClean="0">
              <a:latin typeface="Candara" panose="020E0502030303020204" pitchFamily="34" charset="0"/>
            </a:endParaRPr>
          </a:p>
          <a:p>
            <a:pPr lvl="3"/>
            <a:endParaRPr lang="en-US" dirty="0" smtClean="0">
              <a:latin typeface="Candara" panose="020E0502030303020204" pitchFamily="34" charset="0"/>
            </a:endParaRPr>
          </a:p>
          <a:p>
            <a:pPr lvl="4"/>
            <a:endParaRPr lang="en-US" dirty="0" smtClean="0">
              <a:latin typeface="Candara" panose="020E0502030303020204" pitchFamily="34" charset="0"/>
            </a:endParaRPr>
          </a:p>
          <a:p>
            <a:pPr lvl="5"/>
            <a:endParaRPr lang="en-US" dirty="0" smtClean="0">
              <a:latin typeface="Candara" panose="020E0502030303020204" pitchFamily="34" charset="0"/>
            </a:endParaRPr>
          </a:p>
          <a:p>
            <a:pPr lvl="6"/>
            <a:endParaRPr lang="en-US" dirty="0" smtClean="0">
              <a:latin typeface="Candara" panose="020E0502030303020204" pitchFamily="34" charset="0"/>
            </a:endParaRPr>
          </a:p>
          <a:p>
            <a:pPr lvl="7"/>
            <a:endParaRPr lang="en-US" dirty="0" smtClean="0">
              <a:latin typeface="Candara" panose="020E0502030303020204" pitchFamily="34" charset="0"/>
            </a:endParaRPr>
          </a:p>
          <a:p>
            <a:pPr lvl="8"/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549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829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9940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885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028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656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837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6807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0850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6632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355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783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9804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2620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270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6807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0205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7294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8750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343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1103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1425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65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07336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3403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4172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1918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7340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 dirty="0"/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5886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17865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 dirty="0"/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16865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6696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47138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817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48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307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67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3941075" y="8843645"/>
            <a:ext cx="3013762" cy="465455"/>
          </a:xfrm>
          <a:prstGeom prst="rect">
            <a:avLst/>
          </a:prstGeom>
          <a:noFill/>
          <a:ln>
            <a:noFill/>
          </a:ln>
        </p:spPr>
        <p:txBody>
          <a:bodyPr lIns="92915" tIns="46445" rIns="92915" bIns="46445" anchor="b" anchorCtr="0">
            <a:noAutofit/>
          </a:bodyPr>
          <a:lstStyle/>
          <a:p>
            <a:pPr algn="r">
              <a:buSzPct val="25000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  <a:noFill/>
          <a:ln>
            <a:noFill/>
          </a:ln>
        </p:spPr>
        <p:txBody>
          <a:bodyPr lIns="92915" tIns="46445" rIns="92915" bIns="464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5994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36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27312" y="4421823"/>
            <a:ext cx="5100214" cy="4189095"/>
          </a:xfrm>
          <a:prstGeom prst="rect">
            <a:avLst/>
          </a:prstGeom>
        </p:spPr>
        <p:txBody>
          <a:bodyPr lIns="92915" tIns="92915" rIns="92915" bIns="92915" anchor="ctr" anchorCtr="0">
            <a:noAutofit/>
          </a:bodyPr>
          <a:lstStyle/>
          <a:p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839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6324599" y="3175000"/>
            <a:ext cx="7315200" cy="2590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6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11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17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23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1007534" y="719669"/>
            <a:ext cx="7315200" cy="7501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5" lvl="0" indent="-13970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60" lvl="1" indent="-10795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14" lvl="2" indent="-7620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20" lvl="3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26" lvl="4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32" lvl="5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37" lvl="6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43" lvl="7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48" lvl="8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914403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6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11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17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23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914403" y="2641603"/>
            <a:ext cx="10363198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5" lvl="0" indent="-13970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60" lvl="1" indent="-10795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14" lvl="2" indent="-7620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20" lvl="3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26" lvl="4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32" lvl="5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37" lvl="6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43" lvl="7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48" lvl="8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914403" y="2840041"/>
            <a:ext cx="10363198" cy="1960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6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11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17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23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457206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marL="914411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marL="1371617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marL="1828823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marL="2286029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marL="2743234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marL="320044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marL="3657646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914403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6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11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17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23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3352802" y="203201"/>
            <a:ext cx="5486399" cy="10363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5" lvl="0" indent="-13970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60" lvl="1" indent="-10795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14" lvl="2" indent="-7620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20" lvl="3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26" lvl="4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32" lvl="5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37" lvl="6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43" lvl="7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48" lvl="8" indent="-10160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390421" y="6400803"/>
            <a:ext cx="7315200" cy="755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2390421" y="817565"/>
            <a:ext cx="7315200" cy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2390421" y="7156450"/>
            <a:ext cx="7315200" cy="1073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6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11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17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23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29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34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4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46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3" y="363537"/>
            <a:ext cx="4010377" cy="15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766735" y="363537"/>
            <a:ext cx="6815664" cy="7804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609603" y="1912941"/>
            <a:ext cx="4010377" cy="6254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6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11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17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23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29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34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4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46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14403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6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11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17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23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09603" y="366712"/>
            <a:ext cx="109727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09603" y="2046288"/>
            <a:ext cx="5387621" cy="854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6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11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17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23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29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34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4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46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09603" y="2900363"/>
            <a:ext cx="5387621" cy="5267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6194780" y="2046288"/>
            <a:ext cx="5387621" cy="854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6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11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17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23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29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34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4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46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6194780" y="2900363"/>
            <a:ext cx="5387621" cy="5267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914403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6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11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17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23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914400" y="2641603"/>
            <a:ext cx="5046133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231467" y="2641603"/>
            <a:ext cx="5046133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62380" y="5875340"/>
            <a:ext cx="10363198" cy="181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962380" y="3875087"/>
            <a:ext cx="10363198" cy="200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6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11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17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23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29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34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4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46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914403" y="812800"/>
            <a:ext cx="1036319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914403" y="2641603"/>
            <a:ext cx="10363198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914403" y="8331203"/>
            <a:ext cx="2539998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marL="457206" marR="0" lvl="1" indent="0" algn="l" rtl="0">
              <a:spcBef>
                <a:spcPts val="0"/>
              </a:spcBef>
              <a:defRPr/>
            </a:lvl2pPr>
            <a:lvl3pPr marL="914411" marR="0" lvl="2" indent="0" algn="l" rtl="0">
              <a:spcBef>
                <a:spcPts val="0"/>
              </a:spcBef>
              <a:defRPr/>
            </a:lvl3pPr>
            <a:lvl4pPr marL="1371617" marR="0" lvl="3" indent="0" algn="l" rtl="0">
              <a:spcBef>
                <a:spcPts val="0"/>
              </a:spcBef>
              <a:defRPr/>
            </a:lvl4pPr>
            <a:lvl5pPr marL="1828823" marR="0" lvl="4" indent="0" algn="l" rtl="0">
              <a:spcBef>
                <a:spcPts val="0"/>
              </a:spcBef>
              <a:defRPr/>
            </a:lvl5pPr>
            <a:lvl6pPr marL="2286029" marR="0" lvl="5" indent="0" algn="l" rtl="0">
              <a:spcBef>
                <a:spcPts val="0"/>
              </a:spcBef>
              <a:defRPr/>
            </a:lvl6pPr>
            <a:lvl7pPr marL="2743234" marR="0" lvl="6" indent="0" algn="l" rtl="0">
              <a:spcBef>
                <a:spcPts val="0"/>
              </a:spcBef>
              <a:defRPr/>
            </a:lvl7pPr>
            <a:lvl8pPr marL="3200440" marR="0" lvl="7" indent="0" algn="l" rtl="0">
              <a:spcBef>
                <a:spcPts val="0"/>
              </a:spcBef>
              <a:defRPr/>
            </a:lvl8pPr>
            <a:lvl9pPr marL="3657646" marR="0" lvl="8" indent="0" algn="l" rtl="0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8331203"/>
            <a:ext cx="38608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>
                <a:latin typeface="Candara" panose="020E0502030303020204" pitchFamily="34" charset="0"/>
              </a:defRPr>
            </a:lvl1pPr>
            <a:lvl2pPr marL="457206" marR="0" lvl="1" indent="0" algn="l" rtl="0">
              <a:spcBef>
                <a:spcPts val="0"/>
              </a:spcBef>
              <a:defRPr/>
            </a:lvl2pPr>
            <a:lvl3pPr marL="914411" marR="0" lvl="2" indent="0" algn="l" rtl="0">
              <a:spcBef>
                <a:spcPts val="0"/>
              </a:spcBef>
              <a:defRPr/>
            </a:lvl3pPr>
            <a:lvl4pPr marL="1371617" marR="0" lvl="3" indent="0" algn="l" rtl="0">
              <a:spcBef>
                <a:spcPts val="0"/>
              </a:spcBef>
              <a:defRPr/>
            </a:lvl4pPr>
            <a:lvl5pPr marL="1828823" marR="0" lvl="4" indent="0" algn="l" rtl="0">
              <a:spcBef>
                <a:spcPts val="0"/>
              </a:spcBef>
              <a:defRPr/>
            </a:lvl5pPr>
            <a:lvl6pPr marL="2286029" marR="0" lvl="5" indent="0" algn="l" rtl="0">
              <a:spcBef>
                <a:spcPts val="0"/>
              </a:spcBef>
              <a:defRPr/>
            </a:lvl6pPr>
            <a:lvl7pPr marL="2743234" marR="0" lvl="6" indent="0" algn="l" rtl="0">
              <a:spcBef>
                <a:spcPts val="0"/>
              </a:spcBef>
              <a:defRPr/>
            </a:lvl7pPr>
            <a:lvl8pPr marL="3200440" marR="0" lvl="7" indent="0" algn="l" rtl="0">
              <a:spcBef>
                <a:spcPts val="0"/>
              </a:spcBef>
              <a:defRPr/>
            </a:lvl8pPr>
            <a:lvl9pPr marL="3657646" marR="0" lvl="8" indent="0" algn="l" rtl="0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3" y="8331203"/>
            <a:ext cx="2539998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endParaRPr lang="en-US" dirty="0" smtClean="0">
              <a:latin typeface="Candara" panose="020E0502030303020204" pitchFamily="34" charset="0"/>
            </a:endParaRPr>
          </a:p>
          <a:p>
            <a:pPr marL="457206" lvl="1"/>
            <a:endParaRPr lang="en-US" dirty="0" smtClean="0">
              <a:latin typeface="Candara" panose="020E0502030303020204" pitchFamily="34" charset="0"/>
            </a:endParaRPr>
          </a:p>
          <a:p>
            <a:pPr marL="914411" lvl="2"/>
            <a:endParaRPr lang="en-US" dirty="0" smtClean="0">
              <a:latin typeface="Candara" panose="020E0502030303020204" pitchFamily="34" charset="0"/>
            </a:endParaRPr>
          </a:p>
          <a:p>
            <a:pPr marL="1371617" lvl="3"/>
            <a:endParaRPr lang="en-US" dirty="0" smtClean="0">
              <a:latin typeface="Candara" panose="020E0502030303020204" pitchFamily="34" charset="0"/>
            </a:endParaRPr>
          </a:p>
          <a:p>
            <a:pPr marL="1828823" lvl="4"/>
            <a:endParaRPr lang="en-US" dirty="0" smtClean="0">
              <a:latin typeface="Candara" panose="020E0502030303020204" pitchFamily="34" charset="0"/>
            </a:endParaRPr>
          </a:p>
          <a:p>
            <a:pPr marL="2286029" lvl="5"/>
            <a:endParaRPr lang="en-US" dirty="0" smtClean="0">
              <a:latin typeface="Candara" panose="020E0502030303020204" pitchFamily="34" charset="0"/>
            </a:endParaRPr>
          </a:p>
          <a:p>
            <a:pPr marL="2743234" lvl="6"/>
            <a:endParaRPr lang="en-US" dirty="0" smtClean="0">
              <a:latin typeface="Candara" panose="020E0502030303020204" pitchFamily="34" charset="0"/>
            </a:endParaRPr>
          </a:p>
          <a:p>
            <a:pPr marL="3200440" lvl="7"/>
            <a:endParaRPr lang="en-US" dirty="0" smtClean="0">
              <a:latin typeface="Candara" panose="020E0502030303020204" pitchFamily="34" charset="0"/>
            </a:endParaRPr>
          </a:p>
          <a:p>
            <a:pPr marL="3657646" lvl="8"/>
            <a:endParaRPr lang="en-US" dirty="0">
              <a:latin typeface="Candara" panose="020E0502030303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ndara" panose="020E0502030303020204" pitchFamily="34" charset="0"/>
          <a:ea typeface="Candara" panose="020E050203030302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ndara" panose="020E0502030303020204" pitchFamily="34" charset="0"/>
          <a:ea typeface="Candara" panose="020E05020303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3276600" y="1066801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3276600" y="1066801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52717" y="943115"/>
            <a:ext cx="3222812" cy="995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Chapter 6</a:t>
            </a:r>
            <a:endParaRPr lang="en-US" sz="4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Shape 61"/>
          <p:cNvSpPr txBox="1"/>
          <p:nvPr/>
        </p:nvSpPr>
        <p:spPr>
          <a:xfrm>
            <a:off x="1506070" y="3191435"/>
            <a:ext cx="8498541" cy="29918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SNMPv2</a:t>
            </a:r>
          </a:p>
        </p:txBody>
      </p:sp>
      <p:sp>
        <p:nvSpPr>
          <p:cNvPr id="13" name="Shape 61"/>
          <p:cNvSpPr txBox="1"/>
          <p:nvPr/>
        </p:nvSpPr>
        <p:spPr>
          <a:xfrm>
            <a:off x="452717" y="1642548"/>
            <a:ext cx="3222812" cy="995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0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Week 5</a:t>
            </a:r>
            <a:endParaRPr lang="en-US" sz="40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hape 143"/>
          <p:cNvCxnSpPr/>
          <p:nvPr/>
        </p:nvCxnSpPr>
        <p:spPr>
          <a:xfrm>
            <a:off x="21336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5" name="Shape 145"/>
          <p:cNvSpPr txBox="1"/>
          <p:nvPr/>
        </p:nvSpPr>
        <p:spPr>
          <a:xfrm>
            <a:off x="21336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Module Identity </a:t>
            </a: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Macro</a:t>
            </a:r>
          </a:p>
        </p:txBody>
      </p:sp>
      <p:cxnSp>
        <p:nvCxnSpPr>
          <p:cNvPr id="146" name="Shape 146"/>
          <p:cNvCxnSpPr/>
          <p:nvPr/>
        </p:nvCxnSpPr>
        <p:spPr>
          <a:xfrm>
            <a:off x="289561" y="447675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7" name="Shape 147"/>
          <p:cNvSpPr txBox="1"/>
          <p:nvPr/>
        </p:nvSpPr>
        <p:spPr>
          <a:xfrm>
            <a:off x="-320040" y="447675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185" y="1066800"/>
            <a:ext cx="5476874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674" y="6306312"/>
            <a:ext cx="5634036" cy="253841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441960" y="4902200"/>
            <a:ext cx="5568695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Module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is a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group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related assignments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MODULE-IDENTITY macro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defines the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module definitions</a:t>
            </a:r>
          </a:p>
        </p:txBody>
      </p:sp>
      <p:cxnSp>
        <p:nvCxnSpPr>
          <p:cNvPr id="152" name="Shape 152"/>
          <p:cNvCxnSpPr/>
          <p:nvPr/>
        </p:nvCxnSpPr>
        <p:spPr>
          <a:xfrm>
            <a:off x="21336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3" name="Shape 153"/>
          <p:cNvSpPr txBox="1"/>
          <p:nvPr/>
        </p:nvSpPr>
        <p:spPr>
          <a:xfrm>
            <a:off x="213361" y="24765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Shape 159"/>
          <p:cNvCxnSpPr/>
          <p:nvPr/>
        </p:nvCxnSpPr>
        <p:spPr>
          <a:xfrm>
            <a:off x="24993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1" name="Shape 161"/>
          <p:cNvSpPr txBox="1"/>
          <p:nvPr/>
        </p:nvSpPr>
        <p:spPr>
          <a:xfrm>
            <a:off x="249936" y="457200"/>
            <a:ext cx="55626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OBJECT ??</a:t>
            </a:r>
          </a:p>
        </p:txBody>
      </p:sp>
      <p:cxnSp>
        <p:nvCxnSpPr>
          <p:cNvPr id="162" name="Shape 162"/>
          <p:cNvCxnSpPr/>
          <p:nvPr/>
        </p:nvCxnSpPr>
        <p:spPr>
          <a:xfrm>
            <a:off x="435865" y="272491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3" name="Shape 163"/>
          <p:cNvSpPr txBox="1"/>
          <p:nvPr/>
        </p:nvSpPr>
        <p:spPr>
          <a:xfrm>
            <a:off x="-173736" y="272491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249936" y="1143001"/>
            <a:ext cx="11710416" cy="2282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OBJECT IDENTIFIER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defines the </a:t>
            </a:r>
            <a:r>
              <a:rPr lang="en-US" sz="2400" b="1" i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administrative identification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of a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node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in the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MIB </a:t>
            </a:r>
          </a:p>
          <a:p>
            <a:pPr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OBJECT-IDENTITY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macro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400" i="1" dirty="0">
                <a:solidFill>
                  <a:schemeClr val="dk1"/>
                </a:solidFill>
                <a:latin typeface="Candara" panose="020E0502030303020204" pitchFamily="34" charset="0"/>
              </a:rPr>
              <a:t>assigns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an 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object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identifier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to an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object identifier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in the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MIB</a:t>
            </a:r>
          </a:p>
          <a:p>
            <a:pPr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OBJECT-TYPE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macro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defines the </a:t>
            </a:r>
            <a:r>
              <a:rPr lang="en-US" sz="2400" b="1" i="1" dirty="0">
                <a:solidFill>
                  <a:schemeClr val="dk1"/>
                </a:solidFill>
                <a:latin typeface="Candara" panose="020E0502030303020204" pitchFamily="34" charset="0"/>
              </a:rPr>
              <a:t>type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 of 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a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managed object</a:t>
            </a:r>
          </a:p>
        </p:txBody>
      </p:sp>
      <p:cxnSp>
        <p:nvCxnSpPr>
          <p:cNvPr id="166" name="Shape 166"/>
          <p:cNvCxnSpPr/>
          <p:nvPr/>
        </p:nvCxnSpPr>
        <p:spPr>
          <a:xfrm>
            <a:off x="24993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7" name="Shape 167"/>
          <p:cNvSpPr txBox="1"/>
          <p:nvPr/>
        </p:nvSpPr>
        <p:spPr>
          <a:xfrm>
            <a:off x="249937" y="24765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Shape 173"/>
          <p:cNvCxnSpPr/>
          <p:nvPr/>
        </p:nvCxnSpPr>
        <p:spPr>
          <a:xfrm>
            <a:off x="31089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4" name="Shape 174"/>
          <p:cNvCxnSpPr/>
          <p:nvPr/>
        </p:nvCxnSpPr>
        <p:spPr>
          <a:xfrm>
            <a:off x="387096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5" name="Shape 175"/>
          <p:cNvSpPr txBox="1"/>
          <p:nvPr/>
        </p:nvSpPr>
        <p:spPr>
          <a:xfrm>
            <a:off x="-222504" y="457200"/>
            <a:ext cx="68580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OBJECT-IDENTITY</a:t>
            </a:r>
            <a:r>
              <a:rPr lang="en-US" sz="2800" b="1" dirty="0">
                <a:solidFill>
                  <a:schemeClr val="dk1"/>
                </a:solidFill>
                <a:latin typeface="Candara" panose="020E0502030303020204" pitchFamily="34" charset="0"/>
              </a:rPr>
              <a:t> / </a:t>
            </a: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OBJECT-TYPE</a:t>
            </a:r>
          </a:p>
        </p:txBody>
      </p:sp>
      <p:cxnSp>
        <p:nvCxnSpPr>
          <p:cNvPr id="176" name="Shape 176"/>
          <p:cNvCxnSpPr/>
          <p:nvPr/>
        </p:nvCxnSpPr>
        <p:spPr>
          <a:xfrm>
            <a:off x="387097" y="4876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61" y="2068003"/>
            <a:ext cx="5908675" cy="238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346" y="5335589"/>
            <a:ext cx="5281612" cy="281146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224918" y="1056576"/>
            <a:ext cx="7358506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OBJECT-IDENTITY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high level description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OBJECT-TYPE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details description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needed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for implementation</a:t>
            </a:r>
            <a:endParaRPr lang="en-US" sz="2000" b="1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1606296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Candara" panose="020E0502030303020204" pitchFamily="34" charset="0"/>
              </a:rPr>
              <a:t>-</a:t>
            </a:r>
            <a:endParaRPr lang="en-US" sz="12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cxnSp>
        <p:nvCxnSpPr>
          <p:cNvPr id="181" name="Shape 181"/>
          <p:cNvCxnSpPr/>
          <p:nvPr/>
        </p:nvCxnSpPr>
        <p:spPr>
          <a:xfrm>
            <a:off x="31089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2" name="Shape 182"/>
          <p:cNvSpPr txBox="1"/>
          <p:nvPr/>
        </p:nvSpPr>
        <p:spPr>
          <a:xfrm>
            <a:off x="310897" y="24765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692397" y="8331201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Shape 188"/>
          <p:cNvCxnSpPr/>
          <p:nvPr/>
        </p:nvCxnSpPr>
        <p:spPr>
          <a:xfrm>
            <a:off x="33528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0" name="Shape 190"/>
          <p:cNvSpPr txBox="1"/>
          <p:nvPr/>
        </p:nvSpPr>
        <p:spPr>
          <a:xfrm>
            <a:off x="41148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Table Expansion</a:t>
            </a:r>
          </a:p>
        </p:txBody>
      </p:sp>
      <p:cxnSp>
        <p:nvCxnSpPr>
          <p:cNvPr id="191" name="Shape 191"/>
          <p:cNvCxnSpPr/>
          <p:nvPr/>
        </p:nvCxnSpPr>
        <p:spPr>
          <a:xfrm>
            <a:off x="609601" y="3005328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2" name="Shape 192"/>
          <p:cNvSpPr txBox="1"/>
          <p:nvPr/>
        </p:nvSpPr>
        <p:spPr>
          <a:xfrm>
            <a:off x="0" y="3005328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182881" y="1143000"/>
            <a:ext cx="11692127" cy="1673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Table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Expansion:</a:t>
            </a:r>
            <a:endParaRPr lang="en-US" sz="2000" dirty="0" smtClean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Augmentation of a table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dependent table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)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adds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additional columns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to an existing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table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(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base table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)</a:t>
            </a:r>
            <a:endParaRPr lang="en-US" sz="20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Dense table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enables addition of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more rows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to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base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table</a:t>
            </a:r>
            <a:endParaRPr lang="en-US" sz="2000" b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Sparse table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supplements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less rows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to a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base table</a:t>
            </a:r>
          </a:p>
        </p:txBody>
      </p:sp>
      <p:cxnSp>
        <p:nvCxnSpPr>
          <p:cNvPr id="195" name="Shape 195"/>
          <p:cNvCxnSpPr/>
          <p:nvPr/>
        </p:nvCxnSpPr>
        <p:spPr>
          <a:xfrm>
            <a:off x="33528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6" name="Shape 196"/>
          <p:cNvSpPr txBox="1"/>
          <p:nvPr/>
        </p:nvSpPr>
        <p:spPr>
          <a:xfrm>
            <a:off x="335281" y="24765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Shape 202"/>
          <p:cNvCxnSpPr/>
          <p:nvPr/>
        </p:nvCxnSpPr>
        <p:spPr>
          <a:xfrm>
            <a:off x="33528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4" name="Shape 204"/>
          <p:cNvSpPr txBox="1"/>
          <p:nvPr/>
        </p:nvSpPr>
        <p:spPr>
          <a:xfrm>
            <a:off x="33528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Augmentation of Tables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409" y="1124713"/>
            <a:ext cx="6269037" cy="64150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Shape 207"/>
          <p:cNvCxnSpPr/>
          <p:nvPr/>
        </p:nvCxnSpPr>
        <p:spPr>
          <a:xfrm>
            <a:off x="33528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8" name="Shape 208"/>
          <p:cNvSpPr txBox="1"/>
          <p:nvPr/>
        </p:nvSpPr>
        <p:spPr>
          <a:xfrm>
            <a:off x="335281" y="24765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47191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Augmentation of a table 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Candara" panose="020E0502030303020204" pitchFamily="34" charset="0"/>
              </a:rPr>
              <a:t>dependent table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)   adds </a:t>
            </a:r>
            <a:r>
              <a:rPr lang="en-US" b="1" dirty="0">
                <a:solidFill>
                  <a:schemeClr val="dk1"/>
                </a:solidFill>
                <a:latin typeface="Candara" panose="020E0502030303020204" pitchFamily="34" charset="0"/>
              </a:rPr>
              <a:t>additional columns 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to an existing table  (</a:t>
            </a:r>
            <a:r>
              <a:rPr lang="en-US" b="1" dirty="0">
                <a:solidFill>
                  <a:schemeClr val="dk1"/>
                </a:solidFill>
                <a:latin typeface="Candara" panose="020E0502030303020204" pitchFamily="34" charset="0"/>
              </a:rPr>
              <a:t>base table</a:t>
            </a:r>
            <a: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  <a:t>)</a:t>
            </a:r>
            <a:br>
              <a:rPr lang="en-US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endParaRPr lang="en-US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Shape 214"/>
          <p:cNvCxnSpPr/>
          <p:nvPr/>
        </p:nvCxnSpPr>
        <p:spPr>
          <a:xfrm>
            <a:off x="152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6" name="Shape 216"/>
          <p:cNvSpPr txBox="1"/>
          <p:nvPr/>
        </p:nvSpPr>
        <p:spPr>
          <a:xfrm>
            <a:off x="-381000" y="457200"/>
            <a:ext cx="68580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  <a:latin typeface="Candara" panose="020E0502030303020204" pitchFamily="34" charset="0"/>
              </a:rPr>
              <a:t>Augmentation of Tables: </a:t>
            </a:r>
            <a:r>
              <a:rPr lang="en-US" sz="2800" b="1" dirty="0">
                <a:solidFill>
                  <a:srgbClr val="FFC000"/>
                </a:solidFill>
                <a:latin typeface="Candara" panose="020E0502030303020204" pitchFamily="34" charset="0"/>
              </a:rPr>
              <a:t>Example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066801"/>
            <a:ext cx="5326062" cy="72628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Shape 219"/>
          <p:cNvCxnSpPr/>
          <p:nvPr/>
        </p:nvCxnSpPr>
        <p:spPr>
          <a:xfrm>
            <a:off x="152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0" name="Shape 220"/>
          <p:cNvSpPr txBox="1"/>
          <p:nvPr/>
        </p:nvSpPr>
        <p:spPr>
          <a:xfrm>
            <a:off x="152401" y="24765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Shape 226"/>
          <p:cNvCxnSpPr/>
          <p:nvPr/>
        </p:nvCxnSpPr>
        <p:spPr>
          <a:xfrm>
            <a:off x="164592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8" name="Shape 228"/>
          <p:cNvSpPr txBox="1"/>
          <p:nvPr/>
        </p:nvSpPr>
        <p:spPr>
          <a:xfrm>
            <a:off x="148718" y="563851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Textual Convention</a:t>
            </a:r>
          </a:p>
        </p:txBody>
      </p:sp>
      <p:cxnSp>
        <p:nvCxnSpPr>
          <p:cNvPr id="229" name="Shape 229"/>
          <p:cNvCxnSpPr/>
          <p:nvPr/>
        </p:nvCxnSpPr>
        <p:spPr>
          <a:xfrm>
            <a:off x="240793" y="3429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0" name="Shape 230"/>
          <p:cNvSpPr txBox="1"/>
          <p:nvPr/>
        </p:nvSpPr>
        <p:spPr>
          <a:xfrm>
            <a:off x="-368808" y="3429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164592" y="981457"/>
            <a:ext cx="11820144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Enables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defining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new data types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Makes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semantics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data types consistent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human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readable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Creates new data types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using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existing 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ones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applies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restrictions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to them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An important textual convention in SNMPv2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, </a:t>
            </a:r>
            <a:r>
              <a:rPr lang="en-US" sz="2400" b="1" i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RowStatus</a:t>
            </a:r>
            <a:r>
              <a:rPr lang="en-US" sz="24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creates and deletes rows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992" y="4191000"/>
            <a:ext cx="5387974" cy="167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206" y="6405564"/>
            <a:ext cx="5386387" cy="182244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88393" y="6019802"/>
            <a:ext cx="1416049" cy="3984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SNMPv2: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148718" y="3821112"/>
            <a:ext cx="1458911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SNMPV1:</a:t>
            </a:r>
          </a:p>
        </p:txBody>
      </p:sp>
      <p:cxnSp>
        <p:nvCxnSpPr>
          <p:cNvPr id="237" name="Shape 237"/>
          <p:cNvCxnSpPr/>
          <p:nvPr/>
        </p:nvCxnSpPr>
        <p:spPr>
          <a:xfrm>
            <a:off x="164592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8" name="Shape 238"/>
          <p:cNvSpPr txBox="1"/>
          <p:nvPr/>
        </p:nvSpPr>
        <p:spPr>
          <a:xfrm>
            <a:off x="164593" y="24765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Shape 244"/>
          <p:cNvCxnSpPr/>
          <p:nvPr/>
        </p:nvCxnSpPr>
        <p:spPr>
          <a:xfrm>
            <a:off x="43281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6" name="Shape 246"/>
          <p:cNvSpPr txBox="1"/>
          <p:nvPr/>
        </p:nvSpPr>
        <p:spPr>
          <a:xfrm>
            <a:off x="-100584" y="457200"/>
            <a:ext cx="6858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Creation of Row: </a:t>
            </a:r>
            <a:r>
              <a:rPr lang="en-US" sz="3200" b="1" dirty="0">
                <a:solidFill>
                  <a:srgbClr val="CC6600"/>
                </a:solidFill>
                <a:latin typeface="Candara" panose="020E0502030303020204" pitchFamily="34" charset="0"/>
              </a:rPr>
              <a:t>RowStatus</a:t>
            </a:r>
          </a:p>
        </p:txBody>
      </p:sp>
      <p:cxnSp>
        <p:nvCxnSpPr>
          <p:cNvPr id="247" name="Shape 247"/>
          <p:cNvCxnSpPr/>
          <p:nvPr/>
        </p:nvCxnSpPr>
        <p:spPr>
          <a:xfrm>
            <a:off x="509017" y="5105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8" name="Shape 248"/>
          <p:cNvSpPr txBox="1"/>
          <p:nvPr/>
        </p:nvSpPr>
        <p:spPr>
          <a:xfrm>
            <a:off x="-100584" y="5105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817" y="1143001"/>
            <a:ext cx="5567361" cy="31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432818" y="5486402"/>
            <a:ext cx="7638286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Status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A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new column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added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to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the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conceptual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table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SYNTAX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Status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RowStatus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Value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RowStatus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is </a:t>
            </a:r>
            <a:r>
              <a:rPr lang="en-US" sz="2000" b="1" u="sng" dirty="0" smtClean="0">
                <a:solidFill>
                  <a:schemeClr val="dk1"/>
                </a:solidFill>
                <a:latin typeface="Candara" panose="020E0502030303020204" pitchFamily="34" charset="0"/>
              </a:rPr>
              <a:t>Enumerated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ar-SA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معدود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INTEGER</a:t>
            </a:r>
          </a:p>
        </p:txBody>
      </p:sp>
      <p:cxnSp>
        <p:nvCxnSpPr>
          <p:cNvPr id="252" name="Shape 252"/>
          <p:cNvCxnSpPr/>
          <p:nvPr/>
        </p:nvCxnSpPr>
        <p:spPr>
          <a:xfrm>
            <a:off x="43281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3" name="Shape 253"/>
          <p:cNvSpPr txBox="1"/>
          <p:nvPr/>
        </p:nvSpPr>
        <p:spPr>
          <a:xfrm>
            <a:off x="432817" y="24765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Shape 259"/>
          <p:cNvCxnSpPr/>
          <p:nvPr/>
        </p:nvCxnSpPr>
        <p:spPr>
          <a:xfrm>
            <a:off x="2286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1" name="Shape 261"/>
          <p:cNvSpPr txBox="1"/>
          <p:nvPr/>
        </p:nvSpPr>
        <p:spPr>
          <a:xfrm>
            <a:off x="228601" y="457200"/>
            <a:ext cx="5584825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Row</a:t>
            </a: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Creation and Deletion</a:t>
            </a:r>
          </a:p>
        </p:txBody>
      </p:sp>
      <p:cxnSp>
        <p:nvCxnSpPr>
          <p:cNvPr id="262" name="Shape 262"/>
          <p:cNvCxnSpPr/>
          <p:nvPr/>
        </p:nvCxnSpPr>
        <p:spPr>
          <a:xfrm>
            <a:off x="174626" y="6096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3" name="Shape 263"/>
          <p:cNvSpPr txBox="1"/>
          <p:nvPr/>
        </p:nvSpPr>
        <p:spPr>
          <a:xfrm>
            <a:off x="0" y="6096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3" y="1143001"/>
            <a:ext cx="4856161" cy="48561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Shape 266"/>
          <p:cNvCxnSpPr/>
          <p:nvPr/>
        </p:nvCxnSpPr>
        <p:spPr>
          <a:xfrm>
            <a:off x="2286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7" name="Shape 267"/>
          <p:cNvSpPr txBox="1"/>
          <p:nvPr/>
        </p:nvSpPr>
        <p:spPr>
          <a:xfrm>
            <a:off x="228601" y="24765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88052" y="987552"/>
            <a:ext cx="6029777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The creation of a row and deletion of a row are significant new features in SMIv2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</a:p>
          <a:p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dirty="0">
                <a:latin typeface="Candara" panose="020E0502030303020204" pitchFamily="34" charset="0"/>
              </a:rPr>
              <a:t>There </a:t>
            </a:r>
            <a:r>
              <a:rPr lang="en-US" sz="1600" dirty="0" smtClean="0">
                <a:latin typeface="Candara" panose="020E0502030303020204" pitchFamily="34" charset="0"/>
              </a:rPr>
              <a:t>are two </a:t>
            </a:r>
            <a:r>
              <a:rPr lang="en-US" sz="1600" dirty="0">
                <a:latin typeface="Candara" panose="020E0502030303020204" pitchFamily="34" charset="0"/>
              </a:rPr>
              <a:t>methods to create a row in a table. The first is to create a row and make it active, which is </a:t>
            </a:r>
            <a:r>
              <a:rPr lang="en-US" sz="1600" dirty="0" smtClean="0">
                <a:latin typeface="Candara" panose="020E0502030303020204" pitchFamily="34" charset="0"/>
              </a:rPr>
              <a:t>available immediately</a:t>
            </a:r>
            <a:r>
              <a:rPr lang="en-US" sz="1600" dirty="0">
                <a:latin typeface="Candara" panose="020E0502030303020204" pitchFamily="34" charset="0"/>
              </a:rPr>
              <a:t>. The second method is to create the row and make it available at a later time. This </a:t>
            </a:r>
            <a:r>
              <a:rPr lang="en-US" sz="1600" dirty="0" smtClean="0">
                <a:latin typeface="Candara" panose="020E0502030303020204" pitchFamily="34" charset="0"/>
              </a:rPr>
              <a:t>means that </a:t>
            </a:r>
            <a:r>
              <a:rPr lang="en-US" sz="1600" dirty="0">
                <a:latin typeface="Candara" panose="020E0502030303020204" pitchFamily="34" charset="0"/>
              </a:rPr>
              <a:t>we need to know the status of the row as to its availability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</a:p>
          <a:p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dirty="0">
                <a:latin typeface="Candara" panose="020E0502030303020204" pitchFamily="34" charset="0"/>
              </a:rPr>
              <a:t>The information on the status of the row is accomplished by introducing a new column, called </a:t>
            </a:r>
            <a:r>
              <a:rPr lang="en-US" sz="1600" dirty="0" smtClean="0">
                <a:latin typeface="Candara" panose="020E0502030303020204" pitchFamily="34" charset="0"/>
              </a:rPr>
              <a:t>the status </a:t>
            </a:r>
            <a:r>
              <a:rPr lang="en-US" sz="1600" dirty="0">
                <a:latin typeface="Candara" panose="020E0502030303020204" pitchFamily="34" charset="0"/>
              </a:rPr>
              <a:t>column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</a:p>
          <a:p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dirty="0">
                <a:latin typeface="Candara" panose="020E0502030303020204" pitchFamily="34" charset="0"/>
              </a:rPr>
              <a:t>RowStatus is used as the value </a:t>
            </a:r>
            <a:r>
              <a:rPr lang="en-US" sz="1600" dirty="0" smtClean="0">
                <a:latin typeface="Candara" panose="020E0502030303020204" pitchFamily="34" charset="0"/>
              </a:rPr>
              <a:t>of the </a:t>
            </a:r>
            <a:r>
              <a:rPr lang="en-US" sz="1600" dirty="0">
                <a:latin typeface="Candara" panose="020E0502030303020204" pitchFamily="34" charset="0"/>
              </a:rPr>
              <a:t>SYNTAX clause for the status column of a conceptual row. Table 6.4 shows the status with </a:t>
            </a:r>
            <a:r>
              <a:rPr lang="en-US" sz="1600" dirty="0" smtClean="0">
                <a:latin typeface="Candara" panose="020E0502030303020204" pitchFamily="34" charset="0"/>
              </a:rPr>
              <a:t>enumerated </a:t>
            </a:r>
            <a:r>
              <a:rPr lang="en-US" sz="1600" dirty="0">
                <a:latin typeface="Candara" panose="020E0502030303020204" pitchFamily="34" charset="0"/>
              </a:rPr>
              <a:t>integer syntax for the six states associated with the row status. The last three states, along with </a:t>
            </a:r>
            <a:r>
              <a:rPr lang="en-US" sz="1600" dirty="0" smtClean="0">
                <a:latin typeface="Candara" panose="020E0502030303020204" pitchFamily="34" charset="0"/>
              </a:rPr>
              <a:t>the first </a:t>
            </a:r>
            <a:r>
              <a:rPr lang="en-US" sz="1600" dirty="0">
                <a:latin typeface="Candara" panose="020E0502030303020204" pitchFamily="34" charset="0"/>
              </a:rPr>
              <a:t>one ( 1 ,4, 5, and 6), are those that the manager uses to create or delete rows on the agent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</a:p>
          <a:p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dirty="0">
                <a:latin typeface="Candara" panose="020E0502030303020204" pitchFamily="34" charset="0"/>
              </a:rPr>
              <a:t>As we notice from Table 6.4, there are two states for RowStatus,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createAndGo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and </a:t>
            </a:r>
            <a:r>
              <a:rPr lang="en-US" sz="16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createAndWait</a:t>
            </a:r>
            <a:r>
              <a:rPr lang="en-US" sz="1600" dirty="0" smtClean="0">
                <a:latin typeface="Candara" panose="020E0502030303020204" pitchFamily="34" charset="0"/>
              </a:rPr>
              <a:t>, which </a:t>
            </a:r>
            <a:r>
              <a:rPr lang="en-US" sz="1600" dirty="0">
                <a:latin typeface="Candara" panose="020E0502030303020204" pitchFamily="34" charset="0"/>
              </a:rPr>
              <a:t>are action operations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  <a:endParaRPr lang="en-US" sz="1600" b="1" dirty="0" smtClean="0">
              <a:solidFill>
                <a:srgbClr val="CC6600"/>
              </a:solidFill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dirty="0">
                <a:latin typeface="Candara" panose="020E0502030303020204" pitchFamily="34" charset="0"/>
              </a:rPr>
              <a:t>Figure 6.20 shows the Create-and-Go operation. The </a:t>
            </a:r>
            <a:r>
              <a:rPr lang="en-US" sz="1600" dirty="0" smtClean="0">
                <a:latin typeface="Candara" panose="020E0502030303020204" pitchFamily="34" charset="0"/>
              </a:rPr>
              <a:t>manager </a:t>
            </a:r>
            <a:r>
              <a:rPr lang="en-US" sz="1600" dirty="0">
                <a:latin typeface="Candara" panose="020E0502030303020204" pitchFamily="34" charset="0"/>
              </a:rPr>
              <a:t>process initiates a Set-Request-PDU to create a conceptual row with the values given for the </a:t>
            </a:r>
            <a:r>
              <a:rPr lang="en-US" sz="1600" dirty="0" smtClean="0">
                <a:latin typeface="Candara" panose="020E0502030303020204" pitchFamily="34" charset="0"/>
              </a:rPr>
              <a:t>three columnar </a:t>
            </a:r>
            <a:r>
              <a:rPr lang="en-US" sz="1600" dirty="0">
                <a:latin typeface="Candara" panose="020E0502030303020204" pitchFamily="34" charset="0"/>
              </a:rPr>
              <a:t>instances of the row. The value for the index column is specified by the VarBind index = </a:t>
            </a:r>
            <a:r>
              <a:rPr lang="en-US" sz="1600" dirty="0" smtClean="0">
                <a:latin typeface="Candara" panose="020E0502030303020204" pitchFamily="34" charset="0"/>
              </a:rPr>
              <a:t>3. This </a:t>
            </a:r>
            <a:r>
              <a:rPr lang="en-US" sz="1600" dirty="0">
                <a:latin typeface="Candara" panose="020E0502030303020204" pitchFamily="34" charset="0"/>
              </a:rPr>
              <a:t>is suffixed to the other two columnar objects in the new row to be created. The value of status </a:t>
            </a:r>
            <a:r>
              <a:rPr lang="en-US" sz="1600" dirty="0" smtClean="0">
                <a:latin typeface="Candara" panose="020E0502030303020204" pitchFamily="34" charset="0"/>
              </a:rPr>
              <a:t>is specified </a:t>
            </a:r>
            <a:r>
              <a:rPr lang="en-US" sz="1600" dirty="0">
                <a:latin typeface="Candara" panose="020E0502030303020204" pitchFamily="34" charset="0"/>
              </a:rPr>
              <a:t>as 4, which is the createAndGo state as seen in Table 6.4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3" name="Shape 273"/>
          <p:cNvCxnSpPr/>
          <p:nvPr/>
        </p:nvCxnSpPr>
        <p:spPr>
          <a:xfrm>
            <a:off x="33528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5" name="Shape 275"/>
          <p:cNvSpPr txBox="1"/>
          <p:nvPr/>
        </p:nvSpPr>
        <p:spPr>
          <a:xfrm>
            <a:off x="-198120" y="457200"/>
            <a:ext cx="6858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CC6600"/>
                </a:solidFill>
                <a:latin typeface="Candara" panose="020E0502030303020204" pitchFamily="34" charset="0"/>
              </a:rPr>
              <a:t>Create-and-Go </a:t>
            </a: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Row Creation</a:t>
            </a:r>
          </a:p>
        </p:txBody>
      </p:sp>
      <p:cxnSp>
        <p:nvCxnSpPr>
          <p:cNvPr id="277" name="Shape 277"/>
          <p:cNvCxnSpPr/>
          <p:nvPr/>
        </p:nvCxnSpPr>
        <p:spPr>
          <a:xfrm>
            <a:off x="33528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8" name="Shape 278"/>
          <p:cNvSpPr txBox="1"/>
          <p:nvPr/>
        </p:nvSpPr>
        <p:spPr>
          <a:xfrm>
            <a:off x="335281" y="24765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98" y="1401186"/>
            <a:ext cx="7505637" cy="469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hape 69"/>
          <p:cNvCxnSpPr/>
          <p:nvPr/>
        </p:nvCxnSpPr>
        <p:spPr>
          <a:xfrm>
            <a:off x="1568824" y="28575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1" name="Shape 71"/>
          <p:cNvSpPr txBox="1"/>
          <p:nvPr/>
        </p:nvSpPr>
        <p:spPr>
          <a:xfrm>
            <a:off x="1645024" y="819151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cxnSp>
        <p:nvCxnSpPr>
          <p:cNvPr id="72" name="Shape 72"/>
          <p:cNvCxnSpPr/>
          <p:nvPr/>
        </p:nvCxnSpPr>
        <p:spPr>
          <a:xfrm>
            <a:off x="1568824" y="28575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" name="Shape 74"/>
          <p:cNvSpPr txBox="1"/>
          <p:nvPr/>
        </p:nvSpPr>
        <p:spPr>
          <a:xfrm>
            <a:off x="1645024" y="819151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1568825" y="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721225" y="285750"/>
            <a:ext cx="5486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</a:rPr>
              <a:t>Objectives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66164" y="1047751"/>
            <a:ext cx="6373548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5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Community-based security</a:t>
            </a:r>
          </a:p>
          <a:p>
            <a:pPr indent="-342905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SNMPv2 enhancements</a:t>
            </a:r>
          </a:p>
          <a:p>
            <a:pPr lvl="1" indent="-285753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Additional messages</a:t>
            </a:r>
          </a:p>
          <a:p>
            <a:pPr lvl="1" indent="-285753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Formalization of SMI</a:t>
            </a:r>
          </a:p>
          <a:p>
            <a:pPr indent="-342905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Get-bulk request </a:t>
            </a:r>
            <a:r>
              <a:rPr lang="en-US" sz="2400" dirty="0">
                <a:solidFill>
                  <a:schemeClr val="dk1"/>
                </a:solidFill>
              </a:rPr>
              <a:t>and </a:t>
            </a:r>
            <a:r>
              <a:rPr lang="en-US" sz="2400" b="1" dirty="0">
                <a:solidFill>
                  <a:schemeClr val="dk1"/>
                </a:solidFill>
              </a:rPr>
              <a:t>information-request</a:t>
            </a:r>
          </a:p>
          <a:p>
            <a:pPr indent="-342905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SNMP MIB modifications</a:t>
            </a:r>
          </a:p>
          <a:p>
            <a:pPr indent="-342905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Incompatibility with SNMPv1</a:t>
            </a:r>
          </a:p>
          <a:p>
            <a:pPr indent="-342905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Proxy server </a:t>
            </a:r>
          </a:p>
          <a:p>
            <a:pPr indent="-342905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Bilingual manager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9712" y="1047751"/>
            <a:ext cx="4186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6600"/>
                </a:solidFill>
                <a:latin typeface="Candara" panose="020E0502030303020204" pitchFamily="34" charset="0"/>
              </a:rPr>
              <a:t>Chapter 6: </a:t>
            </a:r>
            <a:r>
              <a:rPr lang="en-US" sz="24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Sections </a:t>
            </a:r>
            <a:endParaRPr lang="en-US" sz="2400" b="1" dirty="0">
              <a:solidFill>
                <a:srgbClr val="CC6600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Chapter 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Overview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6.1 MAJOR CHANGES IN SNMPv2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Chapter 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Summary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Shape 285"/>
          <p:cNvCxnSpPr/>
          <p:nvPr/>
        </p:nvCxnSpPr>
        <p:spPr>
          <a:xfrm>
            <a:off x="103632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7" name="Shape 287"/>
          <p:cNvSpPr txBox="1"/>
          <p:nvPr/>
        </p:nvSpPr>
        <p:spPr>
          <a:xfrm>
            <a:off x="0" y="603504"/>
            <a:ext cx="6854952" cy="5669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Create-and-Wait</a:t>
            </a:r>
            <a:r>
              <a:rPr lang="en-US" sz="32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: Row </a:t>
            </a: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Creation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858" y="1862330"/>
            <a:ext cx="6443661" cy="69135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Shape 290"/>
          <p:cNvCxnSpPr/>
          <p:nvPr/>
        </p:nvCxnSpPr>
        <p:spPr>
          <a:xfrm>
            <a:off x="103632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1" name="Shape 291"/>
          <p:cNvSpPr txBox="1"/>
          <p:nvPr/>
        </p:nvSpPr>
        <p:spPr>
          <a:xfrm>
            <a:off x="103633" y="24765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Shape 297"/>
          <p:cNvCxnSpPr/>
          <p:nvPr/>
        </p:nvCxnSpPr>
        <p:spPr>
          <a:xfrm>
            <a:off x="21336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8" name="Shape 298"/>
          <p:cNvCxnSpPr/>
          <p:nvPr/>
        </p:nvCxnSpPr>
        <p:spPr>
          <a:xfrm>
            <a:off x="28956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9" name="Shape 299"/>
          <p:cNvSpPr txBox="1"/>
          <p:nvPr/>
        </p:nvSpPr>
        <p:spPr>
          <a:xfrm>
            <a:off x="21336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CC6600"/>
                </a:solidFill>
                <a:latin typeface="Candara" panose="020E0502030303020204" pitchFamily="34" charset="0"/>
              </a:rPr>
              <a:t>Row Deletion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147" y="1792287"/>
            <a:ext cx="5867400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150876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Candara" panose="020E0502030303020204" pitchFamily="34" charset="0"/>
              </a:rPr>
              <a:t>-</a:t>
            </a:r>
            <a:endParaRPr lang="en-US" sz="12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cxnSp>
        <p:nvCxnSpPr>
          <p:cNvPr id="302" name="Shape 302"/>
          <p:cNvCxnSpPr/>
          <p:nvPr/>
        </p:nvCxnSpPr>
        <p:spPr>
          <a:xfrm>
            <a:off x="21336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3" name="Shape 303"/>
          <p:cNvSpPr txBox="1"/>
          <p:nvPr/>
        </p:nvSpPr>
        <p:spPr>
          <a:xfrm>
            <a:off x="213361" y="24765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4594861" y="8331201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Shape 244"/>
          <p:cNvCxnSpPr/>
          <p:nvPr/>
        </p:nvCxnSpPr>
        <p:spPr>
          <a:xfrm>
            <a:off x="43281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6" name="Shape 246"/>
          <p:cNvSpPr txBox="1"/>
          <p:nvPr/>
        </p:nvSpPr>
        <p:spPr>
          <a:xfrm>
            <a:off x="-176785" y="566739"/>
            <a:ext cx="6858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Creation of Row: </a:t>
            </a:r>
            <a:r>
              <a:rPr lang="en-US" sz="2400" b="1" dirty="0">
                <a:solidFill>
                  <a:srgbClr val="CC6600"/>
                </a:solidFill>
                <a:latin typeface="Candara" panose="020E0502030303020204" pitchFamily="34" charset="0"/>
              </a:rPr>
              <a:t>RowStatus</a:t>
            </a:r>
          </a:p>
        </p:txBody>
      </p:sp>
      <p:cxnSp>
        <p:nvCxnSpPr>
          <p:cNvPr id="247" name="Shape 247"/>
          <p:cNvCxnSpPr/>
          <p:nvPr/>
        </p:nvCxnSpPr>
        <p:spPr>
          <a:xfrm>
            <a:off x="432815" y="371176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8" name="Shape 248"/>
          <p:cNvSpPr txBox="1"/>
          <p:nvPr/>
        </p:nvSpPr>
        <p:spPr>
          <a:xfrm>
            <a:off x="-176786" y="371176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t="19102"/>
          <a:stretch/>
        </p:blipFill>
        <p:spPr>
          <a:xfrm>
            <a:off x="394716" y="1150939"/>
            <a:ext cx="5567361" cy="256082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356616" y="4092764"/>
            <a:ext cx="5643560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Status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: A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new column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is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added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to </a:t>
            </a: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the </a:t>
            </a:r>
            <a:r>
              <a:rPr lang="en-US" sz="16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conceptual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table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SYNTAX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Status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is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RowStatus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Value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RowStatus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is </a:t>
            </a:r>
            <a:r>
              <a:rPr lang="en-US" sz="1600" b="1" u="sng" dirty="0" smtClean="0">
                <a:solidFill>
                  <a:schemeClr val="dk1"/>
                </a:solidFill>
                <a:latin typeface="Candara" panose="020E0502030303020204" pitchFamily="34" charset="0"/>
              </a:rPr>
              <a:t>Enumerated</a:t>
            </a:r>
            <a:r>
              <a:rPr lang="en-US" sz="16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ar-SA" sz="16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معدود</a:t>
            </a:r>
            <a:r>
              <a:rPr lang="en-US" sz="16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INTEGER</a:t>
            </a:r>
          </a:p>
        </p:txBody>
      </p:sp>
      <p:cxnSp>
        <p:nvCxnSpPr>
          <p:cNvPr id="252" name="Shape 252"/>
          <p:cNvCxnSpPr/>
          <p:nvPr/>
        </p:nvCxnSpPr>
        <p:spPr>
          <a:xfrm>
            <a:off x="432816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3" name="Shape 253"/>
          <p:cNvSpPr txBox="1"/>
          <p:nvPr/>
        </p:nvSpPr>
        <p:spPr>
          <a:xfrm>
            <a:off x="432817" y="24765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sp>
        <p:nvSpPr>
          <p:cNvPr id="10" name="Shape 275"/>
          <p:cNvSpPr txBox="1"/>
          <p:nvPr/>
        </p:nvSpPr>
        <p:spPr>
          <a:xfrm>
            <a:off x="394716" y="5684578"/>
            <a:ext cx="3139619" cy="385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Create-and-Go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Row Creation</a:t>
            </a:r>
          </a:p>
        </p:txBody>
      </p:sp>
      <p:pic>
        <p:nvPicPr>
          <p:cNvPr id="11" name="Shape 280"/>
          <p:cNvPicPr preferRelativeResize="0"/>
          <p:nvPr/>
        </p:nvPicPr>
        <p:blipFill rotWithShape="1">
          <a:blip r:embed="rId4">
            <a:alphaModFix/>
          </a:blip>
          <a:srcRect b="22658"/>
          <a:stretch/>
        </p:blipFill>
        <p:spPr>
          <a:xfrm>
            <a:off x="479879" y="6178570"/>
            <a:ext cx="4849528" cy="23438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6147816" y="385762"/>
            <a:ext cx="0" cy="8381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299"/>
          <p:cNvSpPr txBox="1"/>
          <p:nvPr/>
        </p:nvSpPr>
        <p:spPr>
          <a:xfrm>
            <a:off x="6239862" y="5392478"/>
            <a:ext cx="193817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Row Deletion</a:t>
            </a:r>
          </a:p>
        </p:txBody>
      </p:sp>
      <p:pic>
        <p:nvPicPr>
          <p:cNvPr id="15" name="Shape 3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7442" y="6048115"/>
            <a:ext cx="4805530" cy="300345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287"/>
          <p:cNvSpPr txBox="1"/>
          <p:nvPr/>
        </p:nvSpPr>
        <p:spPr>
          <a:xfrm>
            <a:off x="6757415" y="385762"/>
            <a:ext cx="3478305" cy="5669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8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Create-and-Wait</a:t>
            </a:r>
            <a:r>
              <a:rPr lang="en-US" sz="18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: Row </a:t>
            </a:r>
            <a:r>
              <a:rPr lang="en-US" sz="1800" b="1" dirty="0">
                <a:solidFill>
                  <a:schemeClr val="dk1"/>
                </a:solidFill>
                <a:latin typeface="Candara" panose="020E0502030303020204" pitchFamily="34" charset="0"/>
              </a:rPr>
              <a:t>Creation</a:t>
            </a:r>
          </a:p>
        </p:txBody>
      </p:sp>
      <p:pic>
        <p:nvPicPr>
          <p:cNvPr id="17" name="Shape 288"/>
          <p:cNvPicPr preferRelativeResize="0"/>
          <p:nvPr/>
        </p:nvPicPr>
        <p:blipFill rotWithShape="1">
          <a:blip r:embed="rId6">
            <a:alphaModFix/>
          </a:blip>
          <a:srcRect b="15058"/>
          <a:stretch/>
        </p:blipFill>
        <p:spPr>
          <a:xfrm>
            <a:off x="6866954" y="858839"/>
            <a:ext cx="4757055" cy="4335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hape 8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6" name="Shape 86"/>
          <p:cNvSpPr txBox="1"/>
          <p:nvPr/>
        </p:nvSpPr>
        <p:spPr>
          <a:xfrm>
            <a:off x="254000" y="658254"/>
            <a:ext cx="5638800" cy="340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Major </a:t>
            </a:r>
            <a:r>
              <a:rPr lang="en-US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Changes in SNMPv2</a:t>
            </a:r>
            <a:endParaRPr lang="en-US" sz="24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cxnSp>
        <p:nvCxnSpPr>
          <p:cNvPr id="87" name="Shape 87"/>
          <p:cNvCxnSpPr/>
          <p:nvPr/>
        </p:nvCxnSpPr>
        <p:spPr>
          <a:xfrm>
            <a:off x="254000" y="7082959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8" name="Shape 88"/>
          <p:cNvSpPr txBox="1"/>
          <p:nvPr/>
        </p:nvSpPr>
        <p:spPr>
          <a:xfrm>
            <a:off x="-101600" y="7082959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55601" y="1219201"/>
            <a:ext cx="6194426" cy="4455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Bulk data transfer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Manager-to-manager </a:t>
            </a:r>
            <a:r>
              <a:rPr lang="en-US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message</a:t>
            </a:r>
          </a:p>
          <a:p>
            <a:pPr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New </a:t>
            </a:r>
            <a:r>
              <a:rPr lang="en-US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Messages</a:t>
            </a:r>
          </a:p>
          <a:p>
            <a:pPr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6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600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6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6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lvl="2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6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Enhancements to SMI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: SMIv2</a:t>
            </a:r>
          </a:p>
          <a:p>
            <a:pPr marL="914406" lvl="1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 Module definitions: MODULE-IDENTITY macro</a:t>
            </a:r>
          </a:p>
          <a:p>
            <a:pPr marL="914406" lvl="1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 Object definitions: OBJECT-TYPE macro</a:t>
            </a:r>
          </a:p>
          <a:p>
            <a:pPr marL="914406" lvl="1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 Trap definitions: NOTIFICATION-TYPE macro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Textual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conventions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(Enables defining new data types)</a:t>
            </a:r>
            <a:endParaRPr lang="en-US" sz="16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Conformance statements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Row creation and deletion in </a:t>
            </a: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table (</a:t>
            </a:r>
            <a:r>
              <a:rPr lang="en-US" sz="1600" b="1" i="1" dirty="0">
                <a:solidFill>
                  <a:srgbClr val="CC6600"/>
                </a:solidFill>
                <a:latin typeface="Candara" panose="020E0502030303020204" pitchFamily="34" charset="0"/>
              </a:rPr>
              <a:t>RowStatus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)</a:t>
            </a:r>
            <a:endParaRPr lang="en-US" sz="16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MIB enhancements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Transport mappings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55601" y="7473858"/>
            <a:ext cx="5435599" cy="1508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Security features, originally to be in SNMPv2 </a:t>
            </a:r>
            <a:b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 moved to SNMPv3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SNMPv2, like SNMPv1, is community-based</a:t>
            </a:r>
            <a:b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 administrative framework</a:t>
            </a:r>
          </a:p>
        </p:txBody>
      </p:sp>
      <p:cxnSp>
        <p:nvCxnSpPr>
          <p:cNvPr id="92" name="Shape 9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3" name="Shape 93"/>
          <p:cNvSpPr txBox="1"/>
          <p:nvPr/>
        </p:nvSpPr>
        <p:spPr>
          <a:xfrm>
            <a:off x="533401" y="24765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sp>
        <p:nvSpPr>
          <p:cNvPr id="13" name="Shape 133"/>
          <p:cNvSpPr txBox="1"/>
          <p:nvPr/>
        </p:nvSpPr>
        <p:spPr>
          <a:xfrm>
            <a:off x="727168" y="2140140"/>
            <a:ext cx="4283075" cy="2101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inform-request</a:t>
            </a:r>
          </a:p>
          <a:p>
            <a:pPr marL="457206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manager-to-manager message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get-bulk-request</a:t>
            </a:r>
          </a:p>
          <a:p>
            <a:pPr marL="457206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transfer of large data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report</a:t>
            </a:r>
          </a:p>
          <a:p>
            <a:pPr marL="457206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not used</a:t>
            </a:r>
          </a:p>
        </p:txBody>
      </p:sp>
      <p:sp>
        <p:nvSpPr>
          <p:cNvPr id="14" name="Shape 193"/>
          <p:cNvSpPr txBox="1"/>
          <p:nvPr/>
        </p:nvSpPr>
        <p:spPr>
          <a:xfrm>
            <a:off x="5947431" y="996207"/>
            <a:ext cx="6038195" cy="1673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Table </a:t>
            </a:r>
            <a:r>
              <a:rPr lang="en-US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Expansion:</a:t>
            </a:r>
            <a:endParaRPr lang="en-US" sz="1600" dirty="0" smtClean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Augmentation of a table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(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dependent table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) </a:t>
            </a: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adds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additional columns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to an existing </a:t>
            </a: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table 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(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base table</a:t>
            </a: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)</a:t>
            </a:r>
            <a:endParaRPr lang="en-US" sz="16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Dense table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enables addition of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more rows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to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base </a:t>
            </a:r>
            <a:r>
              <a:rPr lang="en-US" sz="16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table</a:t>
            </a:r>
            <a:endParaRPr lang="en-US" sz="1600" b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Sparse table 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supplements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less rows</a:t>
            </a:r>
            <a:r>
              <a:rPr lang="en-US" sz="1600" dirty="0">
                <a:solidFill>
                  <a:schemeClr val="dk1"/>
                </a:solidFill>
                <a:latin typeface="Candara" panose="020E0502030303020204" pitchFamily="34" charset="0"/>
              </a:rPr>
              <a:t> to a </a:t>
            </a:r>
            <a:r>
              <a:rPr lang="en-US" sz="1600" b="1" dirty="0">
                <a:solidFill>
                  <a:schemeClr val="dk1"/>
                </a:solidFill>
                <a:latin typeface="Candara" panose="020E0502030303020204" pitchFamily="34" charset="0"/>
              </a:rPr>
              <a:t>base table</a:t>
            </a:r>
          </a:p>
        </p:txBody>
      </p:sp>
      <p:cxnSp>
        <p:nvCxnSpPr>
          <p:cNvPr id="15" name="Shape 87"/>
          <p:cNvCxnSpPr/>
          <p:nvPr/>
        </p:nvCxnSpPr>
        <p:spPr>
          <a:xfrm>
            <a:off x="5791200" y="732961"/>
            <a:ext cx="101600" cy="8249674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938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Shape 309"/>
          <p:cNvCxnSpPr/>
          <p:nvPr/>
        </p:nvCxnSpPr>
        <p:spPr>
          <a:xfrm>
            <a:off x="10668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1" name="Shape 311"/>
          <p:cNvSpPr txBox="1"/>
          <p:nvPr/>
        </p:nvSpPr>
        <p:spPr>
          <a:xfrm>
            <a:off x="10668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SNMPv2 MIB</a:t>
            </a: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866" y="874698"/>
            <a:ext cx="5612829" cy="48022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Shape 313"/>
          <p:cNvCxnSpPr/>
          <p:nvPr/>
        </p:nvCxnSpPr>
        <p:spPr>
          <a:xfrm>
            <a:off x="487680" y="5715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4" name="Shape 314"/>
          <p:cNvSpPr txBox="1"/>
          <p:nvPr/>
        </p:nvSpPr>
        <p:spPr>
          <a:xfrm>
            <a:off x="170688" y="572719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219456" y="6096002"/>
            <a:ext cx="11765280" cy="2560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Security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is a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placeholder </a:t>
            </a:r>
            <a:r>
              <a:rPr lang="ar-SA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النائب</a:t>
            </a:r>
            <a:endParaRPr lang="en-US" sz="2000" b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System group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A table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sysORTable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added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that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lists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resources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that the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agent controls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;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NMS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configures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NE through the agents.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Most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of the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objects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in the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SNMPv1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obsoleted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Object Groups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Notification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Groups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defined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for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conformance</a:t>
            </a:r>
            <a:r>
              <a:rPr lang="en-US" sz="20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669900"/>
                </a:solidFill>
                <a:latin typeface="Candara" panose="020E0502030303020204" pitchFamily="34" charset="0"/>
              </a:rPr>
              <a:t>specifications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.</a:t>
            </a:r>
          </a:p>
        </p:txBody>
      </p:sp>
      <p:cxnSp>
        <p:nvCxnSpPr>
          <p:cNvPr id="317" name="Shape 317"/>
          <p:cNvCxnSpPr/>
          <p:nvPr/>
        </p:nvCxnSpPr>
        <p:spPr>
          <a:xfrm>
            <a:off x="10668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8" name="Shape 318"/>
          <p:cNvSpPr txBox="1"/>
          <p:nvPr/>
        </p:nvSpPr>
        <p:spPr>
          <a:xfrm>
            <a:off x="106681" y="24765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80332" y="8331744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التوافق او التطابق</a:t>
            </a:r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6080333" y="676656"/>
            <a:ext cx="59044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As mentioned in Section 6.2 and shown in Figure 6.5 two </a:t>
            </a:r>
            <a:r>
              <a:rPr lang="en-US" sz="2000" b="1" dirty="0">
                <a:latin typeface="Candara" panose="020E0502030303020204" pitchFamily="34" charset="0"/>
              </a:rPr>
              <a:t>new MIB modules</a:t>
            </a:r>
            <a:r>
              <a:rPr lang="en-US" sz="2000" dirty="0">
                <a:latin typeface="Candara" panose="020E0502030303020204" pitchFamily="34" charset="0"/>
              </a:rPr>
              <a:t>, security and </a:t>
            </a:r>
            <a:r>
              <a:rPr lang="en-US" sz="2000" dirty="0" smtClean="0">
                <a:latin typeface="Candara" panose="020E0502030303020204" pitchFamily="34" charset="0"/>
              </a:rPr>
              <a:t>SNMPv2, have </a:t>
            </a:r>
            <a:r>
              <a:rPr lang="en-US" sz="2000" dirty="0">
                <a:latin typeface="Candara" panose="020E0502030303020204" pitchFamily="34" charset="0"/>
              </a:rPr>
              <a:t>been added to the Internet MIB.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SNMPv2 module </a:t>
            </a:r>
            <a:r>
              <a:rPr lang="en-US" sz="2000" dirty="0">
                <a:latin typeface="Candara" panose="020E0502030303020204" pitchFamily="34" charset="0"/>
              </a:rPr>
              <a:t>has </a:t>
            </a:r>
            <a:r>
              <a:rPr lang="en-US" sz="2000" b="1" dirty="0">
                <a:latin typeface="Candara" panose="020E0502030303020204" pitchFamily="34" charset="0"/>
              </a:rPr>
              <a:t>three submodules</a:t>
            </a:r>
            <a:r>
              <a:rPr lang="en-US" sz="2000" dirty="0">
                <a:latin typeface="Candara" panose="020E0502030303020204" pitchFamily="34" charset="0"/>
              </a:rPr>
              <a:t>: </a:t>
            </a:r>
            <a:r>
              <a:rPr lang="en-US" sz="20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snmpDomains</a:t>
            </a:r>
            <a:r>
              <a:rPr lang="en-US" sz="2000" dirty="0" smtClean="0">
                <a:latin typeface="Candara" panose="020E0502030303020204" pitchFamily="34" charset="0"/>
              </a:rPr>
              <a:t>, </a:t>
            </a:r>
            <a:r>
              <a:rPr lang="en-US" sz="20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snmpProxys</a:t>
            </a:r>
            <a:r>
              <a:rPr lang="en-US" sz="2000" dirty="0">
                <a:latin typeface="Candara" panose="020E0502030303020204" pitchFamily="34" charset="0"/>
              </a:rPr>
              <a:t>, and </a:t>
            </a: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snmpModules</a:t>
            </a:r>
            <a:r>
              <a:rPr lang="en-US" sz="2000" dirty="0" smtClean="0">
                <a:latin typeface="Candara" panose="020E0502030303020204" pitchFamily="34" charset="0"/>
              </a:rPr>
              <a:t>.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snmpDomains extends the SNMP standards to send management </a:t>
            </a:r>
            <a:r>
              <a:rPr lang="en-US" sz="2000" dirty="0" smtClean="0">
                <a:latin typeface="Candara" panose="020E0502030303020204" pitchFamily="34" charset="0"/>
              </a:rPr>
              <a:t>messages </a:t>
            </a:r>
            <a:r>
              <a:rPr lang="en-US" sz="2000" dirty="0">
                <a:latin typeface="Candara" panose="020E0502030303020204" pitchFamily="34" charset="0"/>
              </a:rPr>
              <a:t>over transmission protocols other than </a:t>
            </a:r>
            <a:r>
              <a:rPr lang="en-US" sz="2000" dirty="0" smtClean="0">
                <a:latin typeface="Candara" panose="020E0502030303020204" pitchFamily="34" charset="0"/>
              </a:rPr>
              <a:t>UDP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4" name="Shape 324"/>
          <p:cNvCxnSpPr/>
          <p:nvPr/>
        </p:nvCxnSpPr>
        <p:spPr>
          <a:xfrm>
            <a:off x="103632" y="374904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6" name="Shape 326"/>
          <p:cNvSpPr txBox="1"/>
          <p:nvPr/>
        </p:nvSpPr>
        <p:spPr>
          <a:xfrm>
            <a:off x="252985" y="457200"/>
            <a:ext cx="5594349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rgbClr val="669900"/>
                </a:solidFill>
                <a:latin typeface="Candara" panose="020E0502030303020204" pitchFamily="34" charset="0"/>
              </a:rPr>
              <a:t>Conformance</a:t>
            </a:r>
            <a:r>
              <a:rPr lang="en-US" sz="2800" b="1" dirty="0">
                <a:solidFill>
                  <a:schemeClr val="dk1"/>
                </a:solidFill>
                <a:latin typeface="Candara" panose="020E0502030303020204" pitchFamily="34" charset="0"/>
              </a:rPr>
              <a:t>: </a:t>
            </a: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OBJECT-GROUP</a:t>
            </a:r>
          </a:p>
        </p:txBody>
      </p:sp>
      <p:cxnSp>
        <p:nvCxnSpPr>
          <p:cNvPr id="327" name="Shape 327"/>
          <p:cNvCxnSpPr/>
          <p:nvPr/>
        </p:nvCxnSpPr>
        <p:spPr>
          <a:xfrm>
            <a:off x="460249" y="4834128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8" name="Shape 328"/>
          <p:cNvSpPr txBox="1"/>
          <p:nvPr/>
        </p:nvSpPr>
        <p:spPr>
          <a:xfrm>
            <a:off x="207264" y="4834128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48" y="5367530"/>
            <a:ext cx="5511800" cy="180498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x="329184" y="1066800"/>
            <a:ext cx="10424160" cy="459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Conformance defined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by </a:t>
            </a:r>
            <a:r>
              <a:rPr lang="ar-SA" sz="1600" dirty="0">
                <a:solidFill>
                  <a:srgbClr val="0070C0"/>
                </a:solidFill>
                <a:latin typeface="Candara" panose="020E0502030303020204" pitchFamily="34" charset="0"/>
              </a:rPr>
              <a:t>التوافق يحددها</a:t>
            </a:r>
            <a:endParaRPr lang="en-US" sz="2000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800106" lvl="3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OBJECT-GROUP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macro</a:t>
            </a:r>
          </a:p>
          <a:p>
            <a:pPr marL="800106" lvl="3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NOTIFICATION-GROUP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macro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</a:pPr>
            <a:endParaRPr lang="en-US" sz="20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OBJECT-GROUP</a:t>
            </a:r>
            <a:endParaRPr lang="en-US" sz="2000" b="1" dirty="0">
              <a:solidFill>
                <a:srgbClr val="CC6600"/>
              </a:solidFill>
              <a:latin typeface="Candara" panose="020E0502030303020204" pitchFamily="34" charset="0"/>
            </a:endParaRPr>
          </a:p>
          <a:p>
            <a:pPr marL="800106" lvl="1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Compiled during implementation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</a:rPr>
              <a:t>not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at run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time</a:t>
            </a:r>
          </a:p>
          <a:p>
            <a:pPr marL="800106" lvl="1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OBJECTS clause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names each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object</a:t>
            </a:r>
          </a:p>
          <a:p>
            <a:pPr marL="800106" lvl="1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Every object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belongs to an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OBJECT-GROUP</a:t>
            </a:r>
            <a:endParaRPr lang="en-US" sz="2000" b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marL="800106" lvl="1" indent="-342900"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Access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defined by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MAX-ACCESS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,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the maximum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access privilege for the object</a:t>
            </a:r>
          </a:p>
          <a:p>
            <a:pPr marL="342900" indent="-342900">
              <a:spcAft>
                <a:spcPts val="60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	</a:t>
            </a:r>
          </a:p>
        </p:txBody>
      </p:sp>
      <p:cxnSp>
        <p:nvCxnSpPr>
          <p:cNvPr id="332" name="Shape 332"/>
          <p:cNvCxnSpPr/>
          <p:nvPr/>
        </p:nvCxnSpPr>
        <p:spPr>
          <a:xfrm>
            <a:off x="103632" y="374904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3" name="Shape 333"/>
          <p:cNvSpPr txBox="1"/>
          <p:nvPr/>
        </p:nvSpPr>
        <p:spPr>
          <a:xfrm>
            <a:off x="103633" y="89154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9" name="Shape 339"/>
          <p:cNvCxnSpPr/>
          <p:nvPr/>
        </p:nvCxnSpPr>
        <p:spPr>
          <a:xfrm>
            <a:off x="-1" y="28575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1" name="Shape 341"/>
          <p:cNvSpPr txBox="1"/>
          <p:nvPr/>
        </p:nvSpPr>
        <p:spPr>
          <a:xfrm>
            <a:off x="-387858" y="457200"/>
            <a:ext cx="687705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rgbClr val="669900"/>
                </a:solidFill>
                <a:latin typeface="Candara" panose="020E0502030303020204" pitchFamily="34" charset="0"/>
              </a:rPr>
              <a:t>Conformance</a:t>
            </a:r>
            <a:r>
              <a:rPr lang="en-US" sz="2800" b="1" dirty="0">
                <a:solidFill>
                  <a:schemeClr val="dk1"/>
                </a:solidFill>
                <a:latin typeface="Candara" panose="020E0502030303020204" pitchFamily="34" charset="0"/>
              </a:rPr>
              <a:t>: </a:t>
            </a: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NOTIFICATION-GROUP</a:t>
            </a:r>
          </a:p>
        </p:txBody>
      </p:sp>
      <p:cxnSp>
        <p:nvCxnSpPr>
          <p:cNvPr id="342" name="Shape 342"/>
          <p:cNvCxnSpPr/>
          <p:nvPr/>
        </p:nvCxnSpPr>
        <p:spPr>
          <a:xfrm>
            <a:off x="326137" y="283464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3" name="Shape 343"/>
          <p:cNvSpPr txBox="1"/>
          <p:nvPr/>
        </p:nvSpPr>
        <p:spPr>
          <a:xfrm>
            <a:off x="-283464" y="283464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234696" y="1121665"/>
            <a:ext cx="11701272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NOTIFICATION-GROUP</a:t>
            </a:r>
          </a:p>
          <a:p>
            <a:pPr marL="457206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Contains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trap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entities defined in SMIv1</a:t>
            </a:r>
          </a:p>
          <a:p>
            <a:pPr marL="457206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NOTIFICATIONS clause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identifies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the notifications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in the group</a:t>
            </a:r>
          </a:p>
          <a:p>
            <a:pPr marL="457206" lvl="1"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NOTIFICATIONS-GROUP macro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compiled during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implementation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, not at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run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time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736" y="3291842"/>
            <a:ext cx="5634036" cy="1504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Shape 347"/>
          <p:cNvCxnSpPr/>
          <p:nvPr/>
        </p:nvCxnSpPr>
        <p:spPr>
          <a:xfrm>
            <a:off x="-1" y="28575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8" name="Shape 348"/>
          <p:cNvSpPr txBox="1"/>
          <p:nvPr/>
        </p:nvSpPr>
        <p:spPr>
          <a:xfrm>
            <a:off x="0" y="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4" name="Shape 354"/>
          <p:cNvCxnSpPr/>
          <p:nvPr/>
        </p:nvCxnSpPr>
        <p:spPr>
          <a:xfrm>
            <a:off x="91440" y="28575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6" name="Shape 356"/>
          <p:cNvSpPr txBox="1"/>
          <p:nvPr/>
        </p:nvSpPr>
        <p:spPr>
          <a:xfrm>
            <a:off x="792480" y="221742"/>
            <a:ext cx="3791712" cy="6156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32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Compliance </a:t>
            </a:r>
            <a:r>
              <a:rPr lang="ar-SA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الالتزام او الامتثال</a:t>
            </a:r>
            <a:endParaRPr lang="en-US" sz="2000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cxnSp>
        <p:nvCxnSpPr>
          <p:cNvPr id="357" name="Shape 357"/>
          <p:cNvCxnSpPr/>
          <p:nvPr/>
        </p:nvCxnSpPr>
        <p:spPr>
          <a:xfrm>
            <a:off x="161544" y="247726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8" name="Shape 358"/>
          <p:cNvSpPr txBox="1"/>
          <p:nvPr/>
        </p:nvSpPr>
        <p:spPr>
          <a:xfrm>
            <a:off x="-448055" y="247726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91441" y="971550"/>
            <a:ext cx="6431279" cy="14912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Compliance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has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two classes of groups</a:t>
            </a:r>
          </a:p>
          <a:p>
            <a:pPr marL="914406" lvl="1" indent="-457200">
              <a:lnSpc>
                <a:spcPct val="150000"/>
              </a:lnSpc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MANDATORY-GROUPS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... 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Required</a:t>
            </a:r>
          </a:p>
          <a:p>
            <a:pPr marL="914406" lvl="1" indent="-457200">
              <a:lnSpc>
                <a:spcPct val="150000"/>
              </a:lnSpc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GROUP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		          …</a:t>
            </a:r>
            <a:r>
              <a:rPr lang="en-US" sz="2000" b="1" dirty="0">
                <a:solidFill>
                  <a:srgbClr val="CC6600"/>
                </a:solidFill>
                <a:latin typeface="Candara" panose="020E0502030303020204" pitchFamily="34" charset="0"/>
              </a:rPr>
              <a:t>Optional 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545" y="3086862"/>
            <a:ext cx="5640386" cy="377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Shape 362"/>
          <p:cNvCxnSpPr/>
          <p:nvPr/>
        </p:nvCxnSpPr>
        <p:spPr>
          <a:xfrm>
            <a:off x="91440" y="28575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63" name="Shape 363"/>
          <p:cNvSpPr txBox="1"/>
          <p:nvPr/>
        </p:nvSpPr>
        <p:spPr>
          <a:xfrm>
            <a:off x="91441" y="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9" name="Shape 369"/>
          <p:cNvCxnSpPr/>
          <p:nvPr/>
        </p:nvCxnSpPr>
        <p:spPr>
          <a:xfrm>
            <a:off x="152400" y="374904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0" name="Shape 370"/>
          <p:cNvSpPr txBox="1"/>
          <p:nvPr/>
        </p:nvSpPr>
        <p:spPr>
          <a:xfrm>
            <a:off x="152400" y="298704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Agent Capabilities</a:t>
            </a:r>
          </a:p>
        </p:txBody>
      </p:sp>
      <p:cxnSp>
        <p:nvCxnSpPr>
          <p:cNvPr id="371" name="Shape 371"/>
          <p:cNvCxnSpPr/>
          <p:nvPr/>
        </p:nvCxnSpPr>
        <p:spPr>
          <a:xfrm>
            <a:off x="228601" y="3270504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2" name="Shape 372"/>
          <p:cNvSpPr txBox="1"/>
          <p:nvPr/>
        </p:nvSpPr>
        <p:spPr>
          <a:xfrm>
            <a:off x="-381000" y="3270504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152401" y="1060704"/>
            <a:ext cx="5670549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AGENT-CAPABILITIES macro</a:t>
            </a:r>
          </a:p>
          <a:p>
            <a:pPr marL="457206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SUPPORTS modules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includes groups</a:t>
            </a:r>
          </a:p>
          <a:p>
            <a:pPr marL="457206" lvl="1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VARIATION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identifies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additional features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	</a:t>
            </a: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8" y="3880104"/>
            <a:ext cx="5478461" cy="4094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Shape 376"/>
          <p:cNvCxnSpPr/>
          <p:nvPr/>
        </p:nvCxnSpPr>
        <p:spPr>
          <a:xfrm>
            <a:off x="152400" y="374904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7" name="Shape 377"/>
          <p:cNvSpPr txBox="1"/>
          <p:nvPr/>
        </p:nvSpPr>
        <p:spPr>
          <a:xfrm>
            <a:off x="152401" y="89154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3" name="Shape 383"/>
          <p:cNvCxnSpPr/>
          <p:nvPr/>
        </p:nvCxnSpPr>
        <p:spPr>
          <a:xfrm>
            <a:off x="201168" y="42367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84" name="Shape 384"/>
          <p:cNvCxnSpPr/>
          <p:nvPr/>
        </p:nvCxnSpPr>
        <p:spPr>
          <a:xfrm>
            <a:off x="277368" y="827227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85" name="Shape 385"/>
          <p:cNvSpPr txBox="1"/>
          <p:nvPr/>
        </p:nvSpPr>
        <p:spPr>
          <a:xfrm>
            <a:off x="201168" y="347472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SNMPv2 </a:t>
            </a: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SNMP MIB</a:t>
            </a:r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755" y="1109473"/>
            <a:ext cx="5562600" cy="50434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Shape 387"/>
          <p:cNvCxnSpPr/>
          <p:nvPr/>
        </p:nvCxnSpPr>
        <p:spPr>
          <a:xfrm>
            <a:off x="277369" y="636727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88" name="Shape 388"/>
          <p:cNvSpPr txBox="1"/>
          <p:nvPr/>
        </p:nvSpPr>
        <p:spPr>
          <a:xfrm>
            <a:off x="-332232" y="6367272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1496568" y="8348472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Candara" panose="020E0502030303020204" pitchFamily="34" charset="0"/>
              </a:rPr>
              <a:t>-</a:t>
            </a:r>
            <a:endParaRPr lang="en-US" sz="12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201169" y="6824472"/>
            <a:ext cx="38544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Compare this to SNMPv1 MIB!</a:t>
            </a:r>
          </a:p>
        </p:txBody>
      </p:sp>
      <p:cxnSp>
        <p:nvCxnSpPr>
          <p:cNvPr id="391" name="Shape 391"/>
          <p:cNvCxnSpPr/>
          <p:nvPr/>
        </p:nvCxnSpPr>
        <p:spPr>
          <a:xfrm>
            <a:off x="201168" y="423672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2" name="Shape 392"/>
          <p:cNvSpPr txBox="1"/>
          <p:nvPr/>
        </p:nvSpPr>
        <p:spPr>
          <a:xfrm>
            <a:off x="201169" y="137922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4582669" y="8221473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2" y="149412"/>
            <a:ext cx="6006350" cy="442259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70C0"/>
                </a:solidFill>
              </a:rPr>
              <a:t> MAJOR CHANGES IN SNMPv2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64" y="591671"/>
            <a:ext cx="12102348" cy="8387737"/>
          </a:xfrm>
        </p:spPr>
        <p:txBody>
          <a:bodyPr/>
          <a:lstStyle/>
          <a:p>
            <a:pPr marL="203203" indent="0">
              <a:spcAft>
                <a:spcPts val="1200"/>
              </a:spcAft>
              <a:buNone/>
            </a:pPr>
            <a:r>
              <a:rPr lang="en-US" sz="1800" b="1" dirty="0"/>
              <a:t>Several significant changes </a:t>
            </a:r>
            <a:r>
              <a:rPr lang="en-US" sz="1800" dirty="0"/>
              <a:t>were introduced in </a:t>
            </a:r>
            <a:r>
              <a:rPr lang="en-US" sz="1800" b="1" dirty="0"/>
              <a:t>SNMPv2</a:t>
            </a:r>
            <a:r>
              <a:rPr lang="en-US" sz="1800" dirty="0"/>
              <a:t>. One of the most significant changes was </a:t>
            </a:r>
            <a:r>
              <a:rPr lang="en-US" sz="1800" dirty="0" smtClean="0"/>
              <a:t>to </a:t>
            </a:r>
            <a:r>
              <a:rPr lang="en-US" sz="1800" b="1" dirty="0" smtClean="0">
                <a:solidFill>
                  <a:srgbClr val="CC6600"/>
                </a:solidFill>
              </a:rPr>
              <a:t>improve </a:t>
            </a:r>
            <a:r>
              <a:rPr lang="en-US" sz="1800" b="1" dirty="0">
                <a:solidFill>
                  <a:srgbClr val="CC6600"/>
                </a:solidFill>
              </a:rPr>
              <a:t>the security function</a:t>
            </a:r>
            <a:r>
              <a:rPr lang="en-US" sz="1800" dirty="0"/>
              <a:t> that SNMPvl lacked. </a:t>
            </a:r>
            <a:r>
              <a:rPr lang="en-US" sz="1800" dirty="0" smtClean="0"/>
              <a:t>The </a:t>
            </a:r>
            <a:r>
              <a:rPr lang="en-US" sz="1800" b="1" dirty="0"/>
              <a:t>security function </a:t>
            </a:r>
            <a:r>
              <a:rPr lang="en-US" sz="1800" dirty="0"/>
              <a:t>continued to be implemented on an </a:t>
            </a:r>
            <a:r>
              <a:rPr lang="en-US" sz="1800" b="1" dirty="0"/>
              <a:t>administrative framework </a:t>
            </a:r>
            <a:r>
              <a:rPr lang="en-US" sz="1800" dirty="0"/>
              <a:t>based </a:t>
            </a:r>
            <a:r>
              <a:rPr lang="en-US" sz="1800" dirty="0" smtClean="0"/>
              <a:t>on the </a:t>
            </a:r>
            <a:r>
              <a:rPr lang="en-US" sz="1800" b="1" dirty="0"/>
              <a:t>community name </a:t>
            </a:r>
            <a:r>
              <a:rPr lang="en-US" sz="1800" dirty="0"/>
              <a:t>and the same administrative framework as in SNMPvl was adopted for </a:t>
            </a:r>
            <a:r>
              <a:rPr lang="en-US" sz="1800" dirty="0" smtClean="0"/>
              <a:t>SNMPv2. </a:t>
            </a:r>
          </a:p>
          <a:p>
            <a:pPr marL="203203" indent="0">
              <a:spcAft>
                <a:spcPts val="1200"/>
              </a:spcAft>
              <a:buNone/>
            </a:pPr>
            <a:r>
              <a:rPr lang="en-US" sz="1800" dirty="0" smtClean="0"/>
              <a:t>SNMPv2 </a:t>
            </a:r>
            <a:r>
              <a:rPr lang="en-US" sz="1800" b="1" dirty="0">
                <a:solidFill>
                  <a:srgbClr val="CC6600"/>
                </a:solidFill>
              </a:rPr>
              <a:t>Working Group</a:t>
            </a:r>
            <a:r>
              <a:rPr lang="en-US" sz="1800" b="1" dirty="0"/>
              <a:t> </a:t>
            </a:r>
            <a:r>
              <a:rPr lang="en-US" sz="1800" dirty="0"/>
              <a:t>has presented a summary of the </a:t>
            </a:r>
            <a:r>
              <a:rPr lang="en-US" sz="1800" b="1" dirty="0"/>
              <a:t>community-based Administrative </a:t>
            </a:r>
            <a:r>
              <a:rPr lang="en-US" sz="1800" b="1" dirty="0" smtClean="0"/>
              <a:t>Framework </a:t>
            </a:r>
            <a:r>
              <a:rPr lang="en-US" sz="1800" dirty="0" smtClean="0"/>
              <a:t>for </a:t>
            </a:r>
            <a:r>
              <a:rPr lang="en-US" sz="1800" dirty="0"/>
              <a:t>the SNMPv2 </a:t>
            </a:r>
            <a:r>
              <a:rPr lang="en-US" sz="1800" dirty="0" smtClean="0"/>
              <a:t>framework. </a:t>
            </a:r>
            <a:r>
              <a:rPr lang="en-US" sz="1800" dirty="0"/>
              <a:t>There are significant differences between the two </a:t>
            </a:r>
            <a:r>
              <a:rPr lang="en-US" sz="1800" dirty="0" smtClean="0"/>
              <a:t>versions of </a:t>
            </a:r>
            <a:r>
              <a:rPr lang="en-US" sz="1800" dirty="0"/>
              <a:t>SNMP, and </a:t>
            </a:r>
            <a:r>
              <a:rPr lang="en-US" sz="1800" b="1" dirty="0"/>
              <a:t>unfortunately version 2 is not backward compatible with version 1. </a:t>
            </a:r>
            <a:endParaRPr lang="en-US" sz="1800" b="1" dirty="0" smtClean="0"/>
          </a:p>
          <a:p>
            <a:pPr marL="203203" indent="0">
              <a:spcAft>
                <a:spcPts val="1200"/>
              </a:spcAft>
              <a:buNone/>
            </a:pPr>
            <a:r>
              <a:rPr lang="en-US" sz="1800" dirty="0" smtClean="0"/>
              <a:t>The </a:t>
            </a:r>
            <a:r>
              <a:rPr lang="en-US" sz="1800" b="1" dirty="0"/>
              <a:t>basic components of network management </a:t>
            </a:r>
            <a:r>
              <a:rPr lang="en-US" sz="1800" dirty="0"/>
              <a:t>in SNMPv2 are the </a:t>
            </a:r>
            <a:r>
              <a:rPr lang="en-US" sz="1800" b="1" dirty="0"/>
              <a:t>same</a:t>
            </a:r>
            <a:r>
              <a:rPr lang="en-US" sz="1800" dirty="0"/>
              <a:t> as version 1 . They are </a:t>
            </a:r>
            <a:r>
              <a:rPr lang="en-US" sz="1800" dirty="0" smtClean="0"/>
              <a:t>the agent </a:t>
            </a:r>
            <a:r>
              <a:rPr lang="en-US" sz="1800" dirty="0"/>
              <a:t>and the manager, both performing the same functions. The </a:t>
            </a:r>
            <a:r>
              <a:rPr lang="en-US" sz="1800" b="1" dirty="0">
                <a:solidFill>
                  <a:srgbClr val="CC6600"/>
                </a:solidFill>
              </a:rPr>
              <a:t>manager-to-manager </a:t>
            </a:r>
            <a:r>
              <a:rPr lang="en-US" sz="1800" b="1" dirty="0" smtClean="0">
                <a:solidFill>
                  <a:srgbClr val="CC6600"/>
                </a:solidFill>
              </a:rPr>
              <a:t>communication</a:t>
            </a:r>
            <a:r>
              <a:rPr lang="en-US" sz="1800" dirty="0" smtClean="0"/>
              <a:t>, shown </a:t>
            </a:r>
            <a:r>
              <a:rPr lang="en-US" sz="1800" dirty="0"/>
              <a:t>in Figure 4.8, is formalized in version 2 by </a:t>
            </a:r>
            <a:r>
              <a:rPr lang="en-US" sz="1800" b="1" dirty="0"/>
              <a:t>adding an additional message</a:t>
            </a:r>
            <a:r>
              <a:rPr lang="en-US" sz="1800" dirty="0"/>
              <a:t>. Thus, </a:t>
            </a:r>
            <a:r>
              <a:rPr lang="en-US" sz="1800" b="1" dirty="0"/>
              <a:t>the</a:t>
            </a:r>
            <a:r>
              <a:rPr lang="en-US" sz="1800" dirty="0"/>
              <a:t> </a:t>
            </a:r>
            <a:r>
              <a:rPr lang="en-US" sz="1800" b="1" dirty="0" smtClean="0"/>
              <a:t>organizational </a:t>
            </a:r>
            <a:r>
              <a:rPr lang="en-US" sz="1800" b="1" dirty="0"/>
              <a:t>model in version 2 remains essentially the same</a:t>
            </a:r>
            <a:r>
              <a:rPr lang="en-US" sz="1800" dirty="0"/>
              <a:t>. In spite of the lack of security </a:t>
            </a:r>
            <a:r>
              <a:rPr lang="en-US" sz="1800" dirty="0" smtClean="0"/>
              <a:t>enhancements, </a:t>
            </a:r>
            <a:r>
              <a:rPr lang="en-US" sz="1800" b="1" dirty="0" smtClean="0"/>
              <a:t>major </a:t>
            </a:r>
            <a:r>
              <a:rPr lang="en-US" sz="1800" b="1" dirty="0"/>
              <a:t>improvements to the architecture have been made in SNMPv2</a:t>
            </a:r>
            <a:r>
              <a:rPr lang="en-US" sz="1800" dirty="0"/>
              <a:t>.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0070C0"/>
                </a:solidFill>
              </a:rPr>
              <a:t>Bulk Data Transfer Message: </a:t>
            </a:r>
            <a:r>
              <a:rPr lang="en-US" sz="1800" dirty="0"/>
              <a:t>Two significant messages were added. The first is the ability to </a:t>
            </a:r>
            <a:r>
              <a:rPr lang="en-US" sz="1800" b="1" dirty="0" smtClean="0"/>
              <a:t>request </a:t>
            </a:r>
            <a:r>
              <a:rPr lang="en-US" sz="1800" dirty="0"/>
              <a:t>and </a:t>
            </a:r>
            <a:r>
              <a:rPr lang="en-US" sz="1800" b="1" dirty="0"/>
              <a:t>receive bulk data </a:t>
            </a:r>
            <a:r>
              <a:rPr lang="en-US" sz="1800" dirty="0"/>
              <a:t>using the </a:t>
            </a:r>
            <a:r>
              <a:rPr lang="en-US" sz="1800" b="1" dirty="0">
                <a:solidFill>
                  <a:srgbClr val="CC6600"/>
                </a:solidFill>
              </a:rPr>
              <a:t>get-bulk message</a:t>
            </a:r>
            <a:r>
              <a:rPr lang="en-US" sz="1800" dirty="0"/>
              <a:t>. This </a:t>
            </a:r>
            <a:r>
              <a:rPr lang="en-US" sz="1800" b="1" dirty="0">
                <a:solidFill>
                  <a:srgbClr val="CC6600"/>
                </a:solidFill>
              </a:rPr>
              <a:t>speeds up</a:t>
            </a:r>
            <a:r>
              <a:rPr lang="en-US" sz="1800" dirty="0">
                <a:solidFill>
                  <a:srgbClr val="CC6600"/>
                </a:solidFill>
              </a:rPr>
              <a:t> the </a:t>
            </a:r>
            <a:r>
              <a:rPr lang="en-US" sz="1800" b="1" dirty="0">
                <a:solidFill>
                  <a:srgbClr val="CC6600"/>
                </a:solidFill>
              </a:rPr>
              <a:t>get-next-request process</a:t>
            </a:r>
            <a:r>
              <a:rPr lang="en-US" sz="1800" b="1" dirty="0"/>
              <a:t> </a:t>
            </a:r>
            <a:r>
              <a:rPr lang="en-US" sz="1800" dirty="0" smtClean="0"/>
              <a:t>and is </a:t>
            </a:r>
            <a:r>
              <a:rPr lang="en-US" sz="1800" dirty="0"/>
              <a:t>especially useful to </a:t>
            </a:r>
            <a:r>
              <a:rPr lang="en-US" sz="1800" b="1" dirty="0"/>
              <a:t>retrieve data from tables</a:t>
            </a:r>
            <a:r>
              <a:rPr lang="en-US" sz="1800" dirty="0"/>
              <a:t>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0070C0"/>
                </a:solidFill>
              </a:rPr>
              <a:t>Manager-to-Manager Message</a:t>
            </a:r>
            <a:r>
              <a:rPr lang="en-US" sz="1800" b="1" dirty="0" smtClean="0">
                <a:solidFill>
                  <a:srgbClr val="0070C0"/>
                </a:solidFill>
              </a:rPr>
              <a:t>: </a:t>
            </a:r>
            <a:r>
              <a:rPr lang="en-US" sz="1800" dirty="0" smtClean="0"/>
              <a:t>The </a:t>
            </a:r>
            <a:r>
              <a:rPr lang="en-US" sz="1800" b="1" dirty="0"/>
              <a:t>second </a:t>
            </a:r>
            <a:r>
              <a:rPr lang="en-US" sz="1800" dirty="0"/>
              <a:t>additional </a:t>
            </a:r>
            <a:r>
              <a:rPr lang="en-US" sz="1800" b="1" dirty="0"/>
              <a:t>message deals </a:t>
            </a:r>
            <a:r>
              <a:rPr lang="en-US" sz="1800" dirty="0"/>
              <a:t>with </a:t>
            </a:r>
            <a:r>
              <a:rPr lang="en-US" sz="1800" b="1" dirty="0"/>
              <a:t>interoperability </a:t>
            </a:r>
            <a:r>
              <a:rPr lang="en-US" sz="1800" b="1" dirty="0" smtClean="0"/>
              <a:t>between two </a:t>
            </a:r>
            <a:r>
              <a:rPr lang="en-US" sz="1800" b="1" dirty="0"/>
              <a:t>network management systems</a:t>
            </a:r>
            <a:r>
              <a:rPr lang="en-US" sz="1800" dirty="0"/>
              <a:t>. This </a:t>
            </a:r>
            <a:r>
              <a:rPr lang="en-US" sz="1800" b="1" dirty="0">
                <a:solidFill>
                  <a:srgbClr val="CC6600"/>
                </a:solidFill>
              </a:rPr>
              <a:t>extends the communication of management messages </a:t>
            </a:r>
            <a:r>
              <a:rPr lang="en-US" sz="1800" b="1" dirty="0" smtClean="0">
                <a:solidFill>
                  <a:srgbClr val="CC6600"/>
                </a:solidFill>
              </a:rPr>
              <a:t>between management </a:t>
            </a:r>
            <a:r>
              <a:rPr lang="en-US" sz="1800" b="1" dirty="0">
                <a:solidFill>
                  <a:srgbClr val="CC6600"/>
                </a:solidFill>
              </a:rPr>
              <a:t>systems</a:t>
            </a:r>
            <a:r>
              <a:rPr lang="en-US" sz="1800" dirty="0"/>
              <a:t> and thus makes network management systems </a:t>
            </a:r>
            <a:r>
              <a:rPr lang="en-US" sz="1800" b="1" dirty="0" smtClean="0"/>
              <a:t>interoperable</a:t>
            </a:r>
            <a:r>
              <a:rPr lang="en-US" sz="1800" dirty="0" smtClean="0"/>
              <a:t>.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rgbClr val="0070C0"/>
                </a:solidFill>
              </a:rPr>
              <a:t>Structure </a:t>
            </a:r>
            <a:r>
              <a:rPr lang="en-US" sz="1800" b="1" dirty="0">
                <a:solidFill>
                  <a:srgbClr val="0070C0"/>
                </a:solidFill>
              </a:rPr>
              <a:t>of Management Information (SMI): </a:t>
            </a:r>
            <a:r>
              <a:rPr lang="en-US" sz="1800" dirty="0"/>
              <a:t>In SNMPvl, SMI is defined as STD 16, </a:t>
            </a:r>
            <a:r>
              <a:rPr lang="en-US" sz="1800" dirty="0" smtClean="0"/>
              <a:t>in </a:t>
            </a:r>
            <a:r>
              <a:rPr lang="en-US" sz="1800" b="1" dirty="0" smtClean="0">
                <a:solidFill>
                  <a:srgbClr val="0070C0"/>
                </a:solidFill>
              </a:rPr>
              <a:t>SMIv2</a:t>
            </a:r>
            <a:r>
              <a:rPr lang="en-US" sz="1800" dirty="0" smtClean="0"/>
              <a:t> </a:t>
            </a:r>
            <a:r>
              <a:rPr lang="en-US" sz="1800" dirty="0"/>
              <a:t>is divided into </a:t>
            </a:r>
            <a:r>
              <a:rPr lang="en-US" sz="1800" b="1" dirty="0">
                <a:solidFill>
                  <a:srgbClr val="CC6600"/>
                </a:solidFill>
              </a:rPr>
              <a:t>three parts</a:t>
            </a:r>
            <a:r>
              <a:rPr lang="en-US" sz="1800" dirty="0">
                <a:solidFill>
                  <a:srgbClr val="CC6600"/>
                </a:solidFill>
              </a:rPr>
              <a:t>: </a:t>
            </a:r>
            <a:r>
              <a:rPr lang="en-US" sz="1800" b="1" dirty="0">
                <a:solidFill>
                  <a:srgbClr val="CC6600"/>
                </a:solidFill>
              </a:rPr>
              <a:t>module definitions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C6600"/>
                </a:solidFill>
              </a:rPr>
              <a:t>object definitions</a:t>
            </a:r>
            <a:r>
              <a:rPr lang="en-US" sz="1800" dirty="0"/>
              <a:t>, and </a:t>
            </a:r>
            <a:r>
              <a:rPr lang="en-US" sz="1800" b="1" dirty="0">
                <a:solidFill>
                  <a:srgbClr val="CC6600"/>
                </a:solidFill>
              </a:rPr>
              <a:t>trap definitions</a:t>
            </a:r>
            <a:r>
              <a:rPr lang="en-US" sz="1800" dirty="0"/>
              <a:t>. </a:t>
            </a:r>
            <a:r>
              <a:rPr lang="en-US" sz="1800" dirty="0" smtClean="0"/>
              <a:t>An </a:t>
            </a:r>
            <a:r>
              <a:rPr lang="en-US" sz="1800" b="1" dirty="0" smtClean="0"/>
              <a:t>ASN</a:t>
            </a:r>
            <a:r>
              <a:rPr lang="en-US" sz="1800" b="1" dirty="0"/>
              <a:t>. 1 macro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C6600"/>
                </a:solidFill>
              </a:rPr>
              <a:t>MODULE-IDENTITY</a:t>
            </a:r>
            <a:r>
              <a:rPr lang="en-US" sz="1800" dirty="0"/>
              <a:t>, is used to define an </a:t>
            </a:r>
            <a:r>
              <a:rPr lang="en-US" sz="1800" b="1" dirty="0"/>
              <a:t>information module</a:t>
            </a:r>
            <a:r>
              <a:rPr lang="en-US" sz="1800" dirty="0"/>
              <a:t>. It concisely </a:t>
            </a:r>
            <a:r>
              <a:rPr lang="en-US" sz="1800" dirty="0" smtClean="0"/>
              <a:t>conveys the </a:t>
            </a:r>
            <a:r>
              <a:rPr lang="en-US" sz="1800" b="1" dirty="0"/>
              <a:t>semantics </a:t>
            </a:r>
            <a:r>
              <a:rPr lang="en-US" sz="1800" dirty="0"/>
              <a:t>of the </a:t>
            </a:r>
            <a:r>
              <a:rPr lang="en-US" sz="1800" b="1" dirty="0"/>
              <a:t>information module</a:t>
            </a:r>
            <a:r>
              <a:rPr lang="en-US" sz="1800" dirty="0"/>
              <a:t>. The </a:t>
            </a:r>
            <a:r>
              <a:rPr lang="en-US" sz="1800" b="1" dirty="0">
                <a:solidFill>
                  <a:srgbClr val="CC6600"/>
                </a:solidFill>
              </a:rPr>
              <a:t>OBJECT-TYPE</a:t>
            </a:r>
            <a:r>
              <a:rPr lang="en-US" sz="1800" dirty="0">
                <a:solidFill>
                  <a:srgbClr val="CC6600"/>
                </a:solidFill>
              </a:rPr>
              <a:t> </a:t>
            </a:r>
            <a:r>
              <a:rPr lang="en-US" sz="1800" b="1" dirty="0">
                <a:solidFill>
                  <a:srgbClr val="CC6600"/>
                </a:solidFill>
              </a:rPr>
              <a:t>macro</a:t>
            </a:r>
            <a:r>
              <a:rPr lang="en-US" sz="1800" dirty="0">
                <a:solidFill>
                  <a:srgbClr val="CC6600"/>
                </a:solidFill>
              </a:rPr>
              <a:t> </a:t>
            </a:r>
            <a:r>
              <a:rPr lang="en-US" sz="1800" dirty="0"/>
              <a:t>defines the </a:t>
            </a:r>
            <a:r>
              <a:rPr lang="en-US" sz="1800" b="1" dirty="0"/>
              <a:t>syntax and </a:t>
            </a:r>
            <a:r>
              <a:rPr lang="en-US" sz="1800" b="1" dirty="0" smtClean="0"/>
              <a:t>semantics of </a:t>
            </a:r>
            <a:r>
              <a:rPr lang="en-US" sz="1800" b="1" dirty="0"/>
              <a:t>a managed object</a:t>
            </a:r>
            <a:r>
              <a:rPr lang="en-US" sz="1800" dirty="0"/>
              <a:t>. The </a:t>
            </a:r>
            <a:r>
              <a:rPr lang="en-US" sz="1800" b="1" dirty="0"/>
              <a:t>trap</a:t>
            </a:r>
            <a:r>
              <a:rPr lang="en-US" sz="1800" dirty="0"/>
              <a:t> is also termed </a:t>
            </a:r>
            <a:r>
              <a:rPr lang="en-US" sz="1800" b="1" dirty="0"/>
              <a:t>notification</a:t>
            </a:r>
            <a:r>
              <a:rPr lang="en-US" sz="1800" dirty="0"/>
              <a:t> and is defined by a </a:t>
            </a:r>
            <a:r>
              <a:rPr lang="en-US" sz="1800" b="1" dirty="0" smtClean="0">
                <a:solidFill>
                  <a:srgbClr val="CC6600"/>
                </a:solidFill>
              </a:rPr>
              <a:t>NOTIFICATION-TYPE</a:t>
            </a:r>
            <a:r>
              <a:rPr lang="en-US" sz="1800" dirty="0" smtClean="0">
                <a:solidFill>
                  <a:srgbClr val="CC6600"/>
                </a:solidFill>
              </a:rPr>
              <a:t> </a:t>
            </a:r>
            <a:r>
              <a:rPr lang="en-US" sz="1800" b="1" dirty="0" smtClean="0">
                <a:solidFill>
                  <a:srgbClr val="CC6600"/>
                </a:solidFill>
              </a:rPr>
              <a:t>macro</a:t>
            </a:r>
            <a:r>
              <a:rPr lang="en-US" sz="1800" dirty="0" smtClean="0"/>
              <a:t>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dirty="0" smtClean="0"/>
              <a:t>Cont.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000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Shape 398"/>
          <p:cNvCxnSpPr/>
          <p:nvPr/>
        </p:nvCxnSpPr>
        <p:spPr>
          <a:xfrm>
            <a:off x="225552" y="374904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99" name="Shape 399"/>
          <p:cNvCxnSpPr/>
          <p:nvPr/>
        </p:nvCxnSpPr>
        <p:spPr>
          <a:xfrm>
            <a:off x="301752" y="8223504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0" name="Shape 400"/>
          <p:cNvSpPr txBox="1"/>
          <p:nvPr/>
        </p:nvSpPr>
        <p:spPr>
          <a:xfrm>
            <a:off x="225552" y="298704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snmpMIBObjects</a:t>
            </a: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MIB</a:t>
            </a:r>
          </a:p>
        </p:txBody>
      </p:sp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939" y="1213104"/>
            <a:ext cx="5789612" cy="38020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2" name="Shape 402"/>
          <p:cNvCxnSpPr/>
          <p:nvPr/>
        </p:nvCxnSpPr>
        <p:spPr>
          <a:xfrm>
            <a:off x="301753" y="5175504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3" name="Shape 403"/>
          <p:cNvSpPr txBox="1"/>
          <p:nvPr/>
        </p:nvSpPr>
        <p:spPr>
          <a:xfrm>
            <a:off x="-307848" y="5175504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1520952" y="8299704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dirty="0" smtClean="0">
                <a:solidFill>
                  <a:schemeClr val="dk1"/>
                </a:solidFill>
                <a:latin typeface="Candara" panose="020E0502030303020204" pitchFamily="34" charset="0"/>
              </a:rPr>
              <a:t>-</a:t>
            </a:r>
            <a:endParaRPr lang="en-US" sz="12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©  Mani Subramanian 2010</a:t>
            </a:r>
          </a:p>
        </p:txBody>
      </p:sp>
      <p:cxnSp>
        <p:nvCxnSpPr>
          <p:cNvPr id="405" name="Shape 405"/>
          <p:cNvCxnSpPr/>
          <p:nvPr/>
        </p:nvCxnSpPr>
        <p:spPr>
          <a:xfrm>
            <a:off x="225552" y="374904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6" name="Shape 406"/>
          <p:cNvSpPr txBox="1"/>
          <p:nvPr/>
        </p:nvSpPr>
        <p:spPr>
          <a:xfrm>
            <a:off x="225553" y="89154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4607053" y="8172705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Shape 412"/>
          <p:cNvCxnSpPr/>
          <p:nvPr/>
        </p:nvCxnSpPr>
        <p:spPr>
          <a:xfrm>
            <a:off x="323088" y="374904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4" name="Shape 414"/>
          <p:cNvSpPr txBox="1"/>
          <p:nvPr/>
        </p:nvSpPr>
        <p:spPr>
          <a:xfrm>
            <a:off x="323088" y="298704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SNMPv2 </a:t>
            </a: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PDU</a:t>
            </a:r>
          </a:p>
        </p:txBody>
      </p:sp>
      <p:cxnSp>
        <p:nvCxnSpPr>
          <p:cNvPr id="415" name="Shape 415"/>
          <p:cNvCxnSpPr/>
          <p:nvPr/>
        </p:nvCxnSpPr>
        <p:spPr>
          <a:xfrm>
            <a:off x="435865" y="2980944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6" name="Shape 416"/>
          <p:cNvSpPr txBox="1"/>
          <p:nvPr/>
        </p:nvSpPr>
        <p:spPr>
          <a:xfrm>
            <a:off x="-173736" y="2980946"/>
            <a:ext cx="1524000" cy="609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417" name="Shape 4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217" y="1080372"/>
            <a:ext cx="8171687" cy="1580532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359665" y="3438146"/>
            <a:ext cx="11015471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Standardized format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for all messages</a:t>
            </a:r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Interpretation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of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error status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error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index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fields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; In v1, if error occurs status and index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field 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filled, but varBindList blank 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397764" y="5063744"/>
            <a:ext cx="5376862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  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Interpretation in v2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		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Status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	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Index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    varBindList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ignored	     	    x	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    varBind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of index field ignored	    x	    x</a:t>
            </a:r>
          </a:p>
        </p:txBody>
      </p:sp>
      <p:cxnSp>
        <p:nvCxnSpPr>
          <p:cNvPr id="421" name="Shape 421"/>
          <p:cNvCxnSpPr/>
          <p:nvPr/>
        </p:nvCxnSpPr>
        <p:spPr>
          <a:xfrm>
            <a:off x="323088" y="374904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22" name="Shape 422"/>
          <p:cNvSpPr txBox="1"/>
          <p:nvPr/>
        </p:nvSpPr>
        <p:spPr>
          <a:xfrm>
            <a:off x="323089" y="89154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8" name="Shape 428"/>
          <p:cNvCxnSpPr/>
          <p:nvPr/>
        </p:nvCxnSpPr>
        <p:spPr>
          <a:xfrm>
            <a:off x="225552" y="38709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30" name="Shape 430"/>
          <p:cNvSpPr txBox="1"/>
          <p:nvPr/>
        </p:nvSpPr>
        <p:spPr>
          <a:xfrm>
            <a:off x="-307848" y="310896"/>
            <a:ext cx="68580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SNMPv2 PDU </a:t>
            </a:r>
            <a:r>
              <a:rPr lang="en-US" sz="2800" b="1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Error Status</a:t>
            </a:r>
          </a:p>
        </p:txBody>
      </p:sp>
      <p:pic>
        <p:nvPicPr>
          <p:cNvPr id="431" name="Shape 4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139" y="920496"/>
            <a:ext cx="5603874" cy="6877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3" name="Shape 433"/>
          <p:cNvCxnSpPr/>
          <p:nvPr/>
        </p:nvCxnSpPr>
        <p:spPr>
          <a:xfrm>
            <a:off x="225552" y="38709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34" name="Shape 434"/>
          <p:cNvSpPr txBox="1"/>
          <p:nvPr/>
        </p:nvSpPr>
        <p:spPr>
          <a:xfrm>
            <a:off x="225553" y="101346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0" name="Shape 440"/>
          <p:cNvCxnSpPr/>
          <p:nvPr/>
        </p:nvCxnSpPr>
        <p:spPr>
          <a:xfrm>
            <a:off x="347472" y="399288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2" name="Shape 442"/>
          <p:cNvSpPr txBox="1"/>
          <p:nvPr/>
        </p:nvSpPr>
        <p:spPr>
          <a:xfrm>
            <a:off x="2533933" y="469627"/>
            <a:ext cx="5667374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  <a:latin typeface="Candara" panose="020E0502030303020204" pitchFamily="34" charset="0"/>
              </a:rPr>
              <a:t>SNMPv2 </a:t>
            </a: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GetBulkRequest</a:t>
            </a:r>
            <a:r>
              <a:rPr lang="en-US" sz="2800" b="1" dirty="0">
                <a:solidFill>
                  <a:schemeClr val="dk1"/>
                </a:solidFill>
                <a:latin typeface="Candara" panose="020E0502030303020204" pitchFamily="34" charset="0"/>
              </a:rPr>
              <a:t> PDU</a:t>
            </a:r>
          </a:p>
        </p:txBody>
      </p:sp>
      <p:cxnSp>
        <p:nvCxnSpPr>
          <p:cNvPr id="443" name="Shape 443"/>
          <p:cNvCxnSpPr/>
          <p:nvPr/>
        </p:nvCxnSpPr>
        <p:spPr>
          <a:xfrm>
            <a:off x="423672" y="7374128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4" name="Shape 444"/>
          <p:cNvSpPr txBox="1"/>
          <p:nvPr/>
        </p:nvSpPr>
        <p:spPr>
          <a:xfrm>
            <a:off x="-185929" y="7374130"/>
            <a:ext cx="1524000" cy="609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347472" y="7721513"/>
            <a:ext cx="8101582" cy="11094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i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i="1" dirty="0">
                <a:solidFill>
                  <a:srgbClr val="0070C0"/>
                </a:solidFill>
                <a:latin typeface="Candara" panose="020E0502030303020204" pitchFamily="34" charset="0"/>
              </a:rPr>
              <a:t>Error status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field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replaced by </a:t>
            </a:r>
            <a:r>
              <a:rPr lang="en-US" sz="2000" b="1" i="1" dirty="0">
                <a:solidFill>
                  <a:srgbClr val="0070C0"/>
                </a:solidFill>
                <a:latin typeface="Candara" panose="020E0502030303020204" pitchFamily="34" charset="0"/>
              </a:rPr>
              <a:t>Non-repeaters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i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i="1" dirty="0">
                <a:solidFill>
                  <a:srgbClr val="0070C0"/>
                </a:solidFill>
                <a:latin typeface="Candara" panose="020E0502030303020204" pitchFamily="34" charset="0"/>
              </a:rPr>
              <a:t>Error index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 field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replaced by </a:t>
            </a:r>
            <a:r>
              <a:rPr lang="en-US" sz="2000" b="1" i="1" dirty="0">
                <a:solidFill>
                  <a:srgbClr val="0070C0"/>
                </a:solidFill>
                <a:latin typeface="Candara" panose="020E0502030303020204" pitchFamily="34" charset="0"/>
              </a:rPr>
              <a:t>Max repetitions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i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No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one-to-one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relationship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between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request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 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response</a:t>
            </a:r>
          </a:p>
        </p:txBody>
      </p:sp>
      <p:cxnSp>
        <p:nvCxnSpPr>
          <p:cNvPr id="448" name="Shape 448"/>
          <p:cNvCxnSpPr/>
          <p:nvPr/>
        </p:nvCxnSpPr>
        <p:spPr>
          <a:xfrm>
            <a:off x="347472" y="399288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9" name="Shape 449"/>
          <p:cNvSpPr txBox="1"/>
          <p:nvPr/>
        </p:nvSpPr>
        <p:spPr>
          <a:xfrm>
            <a:off x="347473" y="113538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472" y="1136892"/>
            <a:ext cx="1161484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SNMPv2 Protocol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Operations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Candara" panose="020E0502030303020204" pitchFamily="34" charset="0"/>
              </a:rPr>
              <a:t>There </a:t>
            </a:r>
            <a:r>
              <a:rPr lang="en-US" sz="1600" dirty="0">
                <a:latin typeface="Candara" panose="020E0502030303020204" pitchFamily="34" charset="0"/>
              </a:rPr>
              <a:t>are seven protocol operations in SNMPv2, as discussed in Section 6.2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ndara" panose="020E0502030303020204" pitchFamily="34" charset="0"/>
              </a:rPr>
              <a:t>The two additional </a:t>
            </a:r>
            <a:r>
              <a:rPr lang="en-US" sz="1600" dirty="0" smtClean="0">
                <a:latin typeface="Candara" panose="020E0502030303020204" pitchFamily="34" charset="0"/>
              </a:rPr>
              <a:t>messages </a:t>
            </a:r>
            <a:r>
              <a:rPr lang="en-US" sz="1600" dirty="0">
                <a:latin typeface="Candara" panose="020E0502030303020204" pitchFamily="34" charset="0"/>
              </a:rPr>
              <a:t>that are in SNMPv2, which are not in version 1, are the GetBulkRequest and InformRequest. </a:t>
            </a:r>
            <a:r>
              <a:rPr lang="en-US" sz="1600" dirty="0" smtClean="0">
                <a:latin typeface="Candara" panose="020E0502030303020204" pitchFamily="34" charset="0"/>
              </a:rPr>
              <a:t>The command</a:t>
            </a:r>
            <a:r>
              <a:rPr lang="en-US" sz="1600" dirty="0">
                <a:latin typeface="Candara" panose="020E0502030303020204" pitchFamily="34" charset="0"/>
              </a:rPr>
              <a:t>, get-bulk-request, is an enhancement </a:t>
            </a:r>
            <a:r>
              <a:rPr lang="en-US" sz="1600" dirty="0" smtClean="0">
                <a:latin typeface="Candara" panose="020E0502030303020204" pitchFamily="34" charset="0"/>
              </a:rPr>
              <a:t>of get-next </a:t>
            </a:r>
            <a:r>
              <a:rPr lang="en-US" sz="1600" dirty="0">
                <a:latin typeface="Candara" panose="020E0502030303020204" pitchFamily="34" charset="0"/>
              </a:rPr>
              <a:t>request and retrieves data in bulk efficiently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GetBulkRequest PDU 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Operation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Candara" panose="020E0502030303020204" pitchFamily="34" charset="0"/>
              </a:rPr>
              <a:t>The </a:t>
            </a:r>
            <a:r>
              <a:rPr lang="en-US" sz="1600" b="1" dirty="0">
                <a:latin typeface="Candara" panose="020E0502030303020204" pitchFamily="34" charset="0"/>
              </a:rPr>
              <a:t>get-bulk-request</a:t>
            </a:r>
            <a:r>
              <a:rPr lang="en-US" sz="1600" dirty="0">
                <a:latin typeface="Candara" panose="020E0502030303020204" pitchFamily="34" charset="0"/>
              </a:rPr>
              <a:t> </a:t>
            </a:r>
            <a:r>
              <a:rPr lang="en-US" sz="1600" b="1" dirty="0">
                <a:latin typeface="Candara" panose="020E0502030303020204" pitchFamily="34" charset="0"/>
              </a:rPr>
              <a:t>operation</a:t>
            </a:r>
            <a:r>
              <a:rPr lang="en-US" sz="1600" dirty="0">
                <a:latin typeface="Candara" panose="020E0502030303020204" pitchFamily="34" charset="0"/>
              </a:rPr>
              <a:t> is added in SNMPv2 to </a:t>
            </a:r>
            <a:r>
              <a:rPr lang="en-US" sz="1600" b="1" dirty="0" smtClean="0">
                <a:latin typeface="Candara" panose="020E0502030303020204" pitchFamily="34" charset="0"/>
              </a:rPr>
              <a:t>retrieve</a:t>
            </a:r>
            <a:r>
              <a:rPr lang="en-US" sz="1600" dirty="0" smtClean="0">
                <a:latin typeface="Candara" panose="020E0502030303020204" pitchFamily="34" charset="0"/>
              </a:rPr>
              <a:t> bulk </a:t>
            </a:r>
            <a:r>
              <a:rPr lang="en-US" sz="1600" dirty="0">
                <a:latin typeface="Candara" panose="020E0502030303020204" pitchFamily="34" charset="0"/>
              </a:rPr>
              <a:t>data from a remote entity. Its greatest benefit is in retrieving multiple rows of data from a </a:t>
            </a:r>
            <a:r>
              <a:rPr lang="en-US" sz="1600" dirty="0" smtClean="0">
                <a:latin typeface="Candara" panose="020E0502030303020204" pitchFamily="34" charset="0"/>
              </a:rPr>
              <a:t>table. The </a:t>
            </a:r>
            <a:r>
              <a:rPr lang="en-US" sz="1600" dirty="0">
                <a:latin typeface="Candara" panose="020E0502030303020204" pitchFamily="34" charset="0"/>
              </a:rPr>
              <a:t>basic operation of </a:t>
            </a:r>
            <a:r>
              <a:rPr lang="en-US" sz="1600" b="1" dirty="0">
                <a:latin typeface="Candara" panose="020E0502030303020204" pitchFamily="34" charset="0"/>
              </a:rPr>
              <a:t>get-bulk-request</a:t>
            </a:r>
            <a:r>
              <a:rPr lang="en-US" sz="1600" dirty="0">
                <a:latin typeface="Candara" panose="020E0502030303020204" pitchFamily="34" charset="0"/>
              </a:rPr>
              <a:t> is the same as </a:t>
            </a:r>
            <a:r>
              <a:rPr lang="en-US" sz="1600" b="1" dirty="0">
                <a:latin typeface="Candara" panose="020E0502030303020204" pitchFamily="34" charset="0"/>
              </a:rPr>
              <a:t>get-next-request</a:t>
            </a:r>
            <a:r>
              <a:rPr lang="en-US" sz="1600" dirty="0">
                <a:latin typeface="Candara" panose="020E0502030303020204" pitchFamily="34" charset="0"/>
              </a:rPr>
              <a:t>. </a:t>
            </a:r>
            <a:endParaRPr lang="en-US" sz="1600" dirty="0" smtClean="0"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latin typeface="Candara" panose="020E0502030303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Candara" panose="020E0502030303020204" pitchFamily="34" charset="0"/>
              </a:rPr>
              <a:t>The </a:t>
            </a:r>
            <a:r>
              <a:rPr lang="en-US" sz="1600" dirty="0">
                <a:latin typeface="Candara" panose="020E0502030303020204" pitchFamily="34" charset="0"/>
              </a:rPr>
              <a:t>third and fourth </a:t>
            </a:r>
            <a:r>
              <a:rPr lang="en-US" sz="1600" dirty="0" smtClean="0">
                <a:latin typeface="Candara" panose="020E0502030303020204" pitchFamily="34" charset="0"/>
              </a:rPr>
              <a:t>field positions are used in get-bulk-request message PDU as </a:t>
            </a:r>
            <a:r>
              <a:rPr lang="en-US" sz="1600" b="1" dirty="0" smtClean="0">
                <a:latin typeface="Candara" panose="020E0502030303020204" pitchFamily="34" charset="0"/>
              </a:rPr>
              <a:t>non-repeaters</a:t>
            </a:r>
            <a:r>
              <a:rPr lang="en-US" sz="1600" dirty="0" smtClean="0">
                <a:latin typeface="Candara" panose="020E0502030303020204" pitchFamily="34" charset="0"/>
              </a:rPr>
              <a:t> and </a:t>
            </a:r>
            <a:r>
              <a:rPr lang="en-US" sz="1600" b="1" dirty="0" smtClean="0">
                <a:latin typeface="Candara" panose="020E0502030303020204" pitchFamily="34" charset="0"/>
              </a:rPr>
              <a:t>max-repetitions</a:t>
            </a:r>
            <a:r>
              <a:rPr lang="en-US" sz="1600" dirty="0" smtClean="0">
                <a:latin typeface="Candara" panose="020E0502030303020204" pitchFamily="34" charset="0"/>
              </a:rPr>
              <a:t>, as shown in Figure 6.38. </a:t>
            </a:r>
            <a:r>
              <a:rPr lang="en-US" sz="1600" b="1" dirty="0" smtClean="0">
                <a:latin typeface="Candara" panose="020E0502030303020204" pitchFamily="34" charset="0"/>
              </a:rPr>
              <a:t>The</a:t>
            </a:r>
            <a:r>
              <a:rPr lang="en-US" sz="1600" dirty="0" smtClean="0">
                <a:latin typeface="Candara" panose="020E0502030303020204" pitchFamily="34" charset="0"/>
              </a:rPr>
              <a:t> </a:t>
            </a:r>
            <a:r>
              <a:rPr lang="en-US" sz="1600" b="1" dirty="0" smtClean="0">
                <a:latin typeface="Candara" panose="020E0502030303020204" pitchFamily="34" charset="0"/>
              </a:rPr>
              <a:t>non-repeaters</a:t>
            </a:r>
            <a:r>
              <a:rPr lang="en-US" sz="1600" dirty="0" smtClean="0">
                <a:latin typeface="Candara" panose="020E0502030303020204" pitchFamily="34" charset="0"/>
              </a:rPr>
              <a:t> </a:t>
            </a:r>
            <a:r>
              <a:rPr lang="en-US" sz="1600" b="1" dirty="0" smtClean="0">
                <a:latin typeface="Candara" panose="020E0502030303020204" pitchFamily="34" charset="0"/>
              </a:rPr>
              <a:t>field</a:t>
            </a:r>
            <a:r>
              <a:rPr lang="en-US" sz="1600" dirty="0" smtClean="0">
                <a:latin typeface="Candara" panose="020E0502030303020204" pitchFamily="34" charset="0"/>
              </a:rPr>
              <a:t> indicates the number of non-repetitive (scalar) objects to be retrieved. </a:t>
            </a:r>
            <a:r>
              <a:rPr lang="en-US" sz="1600" b="1" dirty="0" smtClean="0">
                <a:latin typeface="Candara" panose="020E0502030303020204" pitchFamily="34" charset="0"/>
              </a:rPr>
              <a:t>The max-repetitions field </a:t>
            </a:r>
            <a:r>
              <a:rPr lang="en-US" sz="1600" dirty="0" smtClean="0">
                <a:latin typeface="Candara" panose="020E0502030303020204" pitchFamily="34" charset="0"/>
              </a:rPr>
              <a:t>defines the maximum number of instances to be returned in the response message.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ndara" panose="020E0502030303020204" pitchFamily="34" charset="0"/>
              </a:rPr>
              <a:t>This would correspond to the number of rows in an aggregate object. The value for the </a:t>
            </a:r>
            <a:r>
              <a:rPr lang="en-US" sz="1600" dirty="0" smtClean="0">
                <a:latin typeface="Candara" panose="020E0502030303020204" pitchFamily="34" charset="0"/>
              </a:rPr>
              <a:t>max-repetitions </a:t>
            </a:r>
            <a:r>
              <a:rPr lang="en-US" sz="1600" dirty="0">
                <a:latin typeface="Candara" panose="020E0502030303020204" pitchFamily="34" charset="0"/>
              </a:rPr>
              <a:t>field is operation-dependent and is determined by such factors as the maximum size of </a:t>
            </a:r>
            <a:r>
              <a:rPr lang="en-US" sz="1600" dirty="0" smtClean="0">
                <a:latin typeface="Candara" panose="020E0502030303020204" pitchFamily="34" charset="0"/>
              </a:rPr>
              <a:t>the SNMP </a:t>
            </a:r>
            <a:r>
              <a:rPr lang="en-US" sz="1600" dirty="0">
                <a:latin typeface="Candara" panose="020E0502030303020204" pitchFamily="34" charset="0"/>
              </a:rPr>
              <a:t>message, or the buffer size in implementation, or the expected size of the aggregate object table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andara" panose="020E0502030303020204" pitchFamily="34" charset="0"/>
              </a:rPr>
              <a:t>The data structure </a:t>
            </a:r>
            <a:r>
              <a:rPr lang="en-US" sz="1600" dirty="0" smtClean="0">
                <a:latin typeface="Candara" panose="020E0502030303020204" pitchFamily="34" charset="0"/>
              </a:rPr>
              <a:t>of the </a:t>
            </a:r>
            <a:r>
              <a:rPr lang="en-US" sz="1600" dirty="0">
                <a:latin typeface="Candara" panose="020E0502030303020204" pitchFamily="34" charset="0"/>
              </a:rPr>
              <a:t>response for the get-bulk-request operation differs from other get and set </a:t>
            </a:r>
            <a:r>
              <a:rPr lang="en-US" sz="1600" dirty="0" smtClean="0">
                <a:latin typeface="Candara" panose="020E0502030303020204" pitchFamily="34" charset="0"/>
              </a:rPr>
              <a:t>operations</a:t>
            </a:r>
            <a:r>
              <a:rPr lang="en-US" sz="1600" dirty="0">
                <a:latin typeface="Candara" panose="020E0502030303020204" pitchFamily="34" charset="0"/>
              </a:rPr>
              <a:t>. Successful processing of the get-bulk-request produces variable bindings (larger array of </a:t>
            </a:r>
            <a:r>
              <a:rPr lang="en-US" sz="1600" dirty="0" smtClean="0">
                <a:latin typeface="Candara" panose="020E0502030303020204" pitchFamily="34" charset="0"/>
              </a:rPr>
              <a:t>Var- BindList</a:t>
            </a:r>
            <a:r>
              <a:rPr lang="en-US" sz="1600" dirty="0">
                <a:latin typeface="Candara" panose="020E0502030303020204" pitchFamily="34" charset="0"/>
              </a:rPr>
              <a:t>) in the response PDU, which is larger than that contained in the corresponding request. </a:t>
            </a:r>
            <a:r>
              <a:rPr lang="en-US" sz="1600" dirty="0" smtClean="0">
                <a:latin typeface="Candara" panose="020E0502030303020204" pitchFamily="34" charset="0"/>
              </a:rPr>
              <a:t>Thus, there </a:t>
            </a:r>
            <a:r>
              <a:rPr lang="en-US" sz="1600" dirty="0">
                <a:latin typeface="Candara" panose="020E0502030303020204" pitchFamily="34" charset="0"/>
              </a:rPr>
              <a:t>is no one-to-one relationship between the VarBindList of the request and response messages.</a:t>
            </a:r>
            <a:endParaRPr lang="en-US" sz="1600" dirty="0" smtClean="0"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7284" y="3694863"/>
            <a:ext cx="6940672" cy="85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5" name="Shape 455"/>
          <p:cNvCxnSpPr/>
          <p:nvPr/>
        </p:nvCxnSpPr>
        <p:spPr>
          <a:xfrm>
            <a:off x="188976" y="399288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57" name="Shape 457"/>
          <p:cNvSpPr txBox="1"/>
          <p:nvPr/>
        </p:nvSpPr>
        <p:spPr>
          <a:xfrm>
            <a:off x="-344424" y="323088"/>
            <a:ext cx="68580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Get-Bulk-Request</a:t>
            </a:r>
            <a:r>
              <a:rPr lang="en-US" sz="2800" b="1" dirty="0">
                <a:solidFill>
                  <a:schemeClr val="dk1"/>
                </a:solidFill>
                <a:latin typeface="Candara" panose="020E0502030303020204" pitchFamily="34" charset="0"/>
              </a:rPr>
              <a:t>: Generic MIB </a:t>
            </a:r>
          </a:p>
        </p:txBody>
      </p:sp>
      <p:cxnSp>
        <p:nvCxnSpPr>
          <p:cNvPr id="460" name="Shape 460"/>
          <p:cNvCxnSpPr/>
          <p:nvPr/>
        </p:nvCxnSpPr>
        <p:spPr>
          <a:xfrm>
            <a:off x="188976" y="399288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61" name="Shape 461"/>
          <p:cNvSpPr txBox="1"/>
          <p:nvPr/>
        </p:nvSpPr>
        <p:spPr>
          <a:xfrm>
            <a:off x="188977" y="113538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89120" y="1210503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ndara" panose="020E0502030303020204" pitchFamily="34" charset="0"/>
              </a:rPr>
              <a:t>Figure 6.39 </a:t>
            </a:r>
            <a:endParaRPr lang="en-US" sz="2000" b="1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andara" panose="020E0502030303020204" pitchFamily="34" charset="0"/>
              </a:rPr>
              <a:t>shows a conceptual MIB to illustrate the operation of </a:t>
            </a:r>
            <a:r>
              <a:rPr lang="en-US" sz="2000" b="1" dirty="0">
                <a:latin typeface="Candara" panose="020E0502030303020204" pitchFamily="34" charset="0"/>
              </a:rPr>
              <a:t>get-next-request</a:t>
            </a:r>
            <a:r>
              <a:rPr lang="en-US" sz="2000" dirty="0">
                <a:latin typeface="Candara" panose="020E0502030303020204" pitchFamily="34" charset="0"/>
              </a:rPr>
              <a:t> and </a:t>
            </a:r>
            <a:r>
              <a:rPr lang="en-US" sz="2000" b="1" dirty="0" smtClean="0">
                <a:latin typeface="Candara" panose="020E0502030303020204" pitchFamily="34" charset="0"/>
              </a:rPr>
              <a:t>get-bulk-request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shown in </a:t>
            </a:r>
            <a:r>
              <a:rPr lang="en-US" sz="2000" b="1" dirty="0">
                <a:latin typeface="Candara" panose="020E0502030303020204" pitchFamily="34" charset="0"/>
              </a:rPr>
              <a:t>Figure 6.40 </a:t>
            </a:r>
            <a:r>
              <a:rPr lang="en-US" sz="2000" dirty="0">
                <a:latin typeface="Candara" panose="020E0502030303020204" pitchFamily="34" charset="0"/>
              </a:rPr>
              <a:t>and </a:t>
            </a:r>
            <a:r>
              <a:rPr lang="en-US" sz="2000" b="1" dirty="0">
                <a:latin typeface="Candara" panose="020E0502030303020204" pitchFamily="34" charset="0"/>
              </a:rPr>
              <a:t>Figure 6.41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  <a:endParaRPr lang="en-US" sz="20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ndara" panose="020E0502030303020204" pitchFamily="34" charset="0"/>
              </a:rPr>
              <a:t>It </a:t>
            </a:r>
            <a:r>
              <a:rPr lang="en-US" sz="2000" dirty="0">
                <a:latin typeface="Candara" panose="020E0502030303020204" pitchFamily="34" charset="0"/>
              </a:rPr>
              <a:t>is similar to Figure 5.12 with two additional </a:t>
            </a:r>
            <a:r>
              <a:rPr lang="en-US" sz="2000" dirty="0" smtClean="0">
                <a:latin typeface="Candara" panose="020E0502030303020204" pitchFamily="34" charset="0"/>
              </a:rPr>
              <a:t>rows added </a:t>
            </a:r>
            <a:r>
              <a:rPr lang="en-US" sz="2000" dirty="0">
                <a:latin typeface="Candara" panose="020E0502030303020204" pitchFamily="34" charset="0"/>
              </a:rPr>
              <a:t>to the table. To notice the </a:t>
            </a:r>
            <a:r>
              <a:rPr lang="en-US" sz="2000" b="1" dirty="0">
                <a:latin typeface="Candara" panose="020E0502030303020204" pitchFamily="34" charset="0"/>
              </a:rPr>
              <a:t>difference</a:t>
            </a:r>
            <a:r>
              <a:rPr lang="en-US" sz="2000" dirty="0">
                <a:latin typeface="Candara" panose="020E0502030303020204" pitchFamily="34" charset="0"/>
              </a:rPr>
              <a:t> in </a:t>
            </a:r>
            <a:r>
              <a:rPr lang="en-US" sz="2000" b="1" dirty="0">
                <a:latin typeface="Candara" panose="020E0502030303020204" pitchFamily="34" charset="0"/>
              </a:rPr>
              <a:t>improvement</a:t>
            </a:r>
            <a:r>
              <a:rPr lang="en-US" sz="2000" dirty="0">
                <a:latin typeface="Candara" panose="020E0502030303020204" pitchFamily="34" charset="0"/>
              </a:rPr>
              <a:t> of get-bulk-request </a:t>
            </a:r>
            <a:r>
              <a:rPr lang="en-US" sz="2000" b="1" dirty="0">
                <a:latin typeface="Candara" panose="020E0502030303020204" pitchFamily="34" charset="0"/>
              </a:rPr>
              <a:t>over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latin typeface="Candara" panose="020E0502030303020204" pitchFamily="34" charset="0"/>
              </a:rPr>
              <a:t>get-next-request, let </a:t>
            </a:r>
            <a:r>
              <a:rPr lang="en-US" sz="2000" dirty="0">
                <a:latin typeface="Candara" panose="020E0502030303020204" pitchFamily="34" charset="0"/>
              </a:rPr>
              <a:t>us look at Figure 6.40, which shows the </a:t>
            </a:r>
            <a:r>
              <a:rPr lang="en-US" sz="2000" b="1" dirty="0">
                <a:latin typeface="Candara" panose="020E0502030303020204" pitchFamily="34" charset="0"/>
              </a:rPr>
              <a:t>sequence of operations</a:t>
            </a:r>
            <a:r>
              <a:rPr lang="en-US" sz="2000" dirty="0">
                <a:latin typeface="Candara" panose="020E0502030303020204" pitchFamily="34" charset="0"/>
              </a:rPr>
              <a:t> for </a:t>
            </a:r>
            <a:r>
              <a:rPr lang="en-US" sz="2000" b="1" dirty="0">
                <a:latin typeface="Candara" panose="020E0502030303020204" pitchFamily="34" charset="0"/>
              </a:rPr>
              <a:t>get-next-request</a:t>
            </a:r>
            <a:r>
              <a:rPr lang="en-US" sz="2000" dirty="0">
                <a:latin typeface="Candara" panose="020E0502030303020204" pitchFamily="34" charset="0"/>
              </a:rPr>
              <a:t> for the </a:t>
            </a:r>
            <a:r>
              <a:rPr lang="en-US" sz="2000" dirty="0" smtClean="0">
                <a:latin typeface="Candara" panose="020E0502030303020204" pitchFamily="34" charset="0"/>
              </a:rPr>
              <a:t>MIB shown </a:t>
            </a:r>
            <a:r>
              <a:rPr lang="en-US" sz="2000" dirty="0">
                <a:latin typeface="Candara" panose="020E0502030303020204" pitchFamily="34" charset="0"/>
              </a:rPr>
              <a:t>in Figure 6.39.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31" y="923162"/>
            <a:ext cx="3980189" cy="4493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5" y="162306"/>
            <a:ext cx="7776480" cy="4505326"/>
          </a:xfrm>
          <a:prstGeom prst="rect">
            <a:avLst/>
          </a:prstGeom>
        </p:spPr>
      </p:pic>
      <p:cxnSp>
        <p:nvCxnSpPr>
          <p:cNvPr id="467" name="Shape 467"/>
          <p:cNvCxnSpPr/>
          <p:nvPr/>
        </p:nvCxnSpPr>
        <p:spPr>
          <a:xfrm>
            <a:off x="533400" y="44805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69" name="Shape 469"/>
          <p:cNvSpPr txBox="1"/>
          <p:nvPr/>
        </p:nvSpPr>
        <p:spPr>
          <a:xfrm>
            <a:off x="609600" y="371856"/>
            <a:ext cx="5591174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Get-Next-Request</a:t>
            </a:r>
            <a:r>
              <a:rPr lang="en-US" sz="2800" b="1" dirty="0">
                <a:solidFill>
                  <a:schemeClr val="dk1"/>
                </a:solidFill>
                <a:latin typeface="Candara" panose="020E0502030303020204" pitchFamily="34" charset="0"/>
              </a:rPr>
              <a:t> Operation</a:t>
            </a:r>
          </a:p>
        </p:txBody>
      </p:sp>
      <p:cxnSp>
        <p:nvCxnSpPr>
          <p:cNvPr id="474" name="Shape 474"/>
          <p:cNvCxnSpPr/>
          <p:nvPr/>
        </p:nvCxnSpPr>
        <p:spPr>
          <a:xfrm>
            <a:off x="533400" y="44805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75" name="Shape 475"/>
          <p:cNvSpPr txBox="1"/>
          <p:nvPr/>
        </p:nvSpPr>
        <p:spPr>
          <a:xfrm>
            <a:off x="533401" y="162306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116" y="4667632"/>
            <a:ext cx="1148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latin typeface="Candara" panose="020E0502030303020204" pitchFamily="34" charset="0"/>
              </a:rPr>
              <a:t>sequence</a:t>
            </a:r>
            <a:r>
              <a:rPr lang="en-US" sz="1800" dirty="0">
                <a:latin typeface="Candara" panose="020E0502030303020204" pitchFamily="34" charset="0"/>
              </a:rPr>
              <a:t> starts with a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get-request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message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latin typeface="Candara" panose="020E0502030303020204" pitchFamily="34" charset="0"/>
              </a:rPr>
              <a:t>from the </a:t>
            </a: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manager</a:t>
            </a:r>
            <a:r>
              <a:rPr lang="en-US" sz="18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 smtClean="0">
                <a:latin typeface="Candara" panose="020E0502030303020204" pitchFamily="34" charset="0"/>
              </a:rPr>
              <a:t>process</a:t>
            </a:r>
            <a:r>
              <a:rPr lang="en-US" sz="1800" dirty="0" smtClean="0">
                <a:latin typeface="Candara" panose="020E0502030303020204" pitchFamily="34" charset="0"/>
              </a:rPr>
              <a:t> with a </a:t>
            </a:r>
            <a:r>
              <a:rPr lang="en-US" sz="1800" b="1" dirty="0" smtClean="0">
                <a:latin typeface="Candara" panose="020E0502030303020204" pitchFamily="34" charset="0"/>
              </a:rPr>
              <a:t>VarBindList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array</a:t>
            </a:r>
            <a:r>
              <a:rPr lang="en-US" sz="1800" dirty="0">
                <a:latin typeface="Candara" panose="020E0502030303020204" pitchFamily="34" charset="0"/>
              </a:rPr>
              <a:t> of two scalar variables A and B. It is subsequently followed by the </a:t>
            </a:r>
            <a:r>
              <a:rPr lang="en-US" sz="18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get-next-request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message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with </a:t>
            </a:r>
            <a:r>
              <a:rPr lang="en-US" sz="1800" b="1" dirty="0">
                <a:latin typeface="Candara" panose="020E0502030303020204" pitchFamily="34" charset="0"/>
              </a:rPr>
              <a:t>three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columnar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OBJECT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IDENTIFIERS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 T.E. 1,T.E.2</a:t>
            </a:r>
            <a:r>
              <a:rPr lang="en-US" sz="1800" dirty="0">
                <a:latin typeface="Candara" panose="020E0502030303020204" pitchFamily="34" charset="0"/>
              </a:rPr>
              <a:t>, and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T.E.3</a:t>
            </a:r>
            <a:r>
              <a:rPr lang="en-US" sz="1800" dirty="0">
                <a:latin typeface="Candara" panose="020E0502030303020204" pitchFamily="34" charset="0"/>
              </a:rPr>
              <a:t>. The 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get-response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latin typeface="Candara" panose="020E0502030303020204" pitchFamily="34" charset="0"/>
              </a:rPr>
              <a:t>returns the </a:t>
            </a:r>
            <a:r>
              <a:rPr lang="en-US" sz="1800" dirty="0">
                <a:latin typeface="Candara" panose="020E0502030303020204" pitchFamily="34" charset="0"/>
              </a:rPr>
              <a:t>first </a:t>
            </a:r>
            <a:r>
              <a:rPr lang="en-US" sz="1800" b="1" dirty="0">
                <a:latin typeface="Candara" panose="020E0502030303020204" pitchFamily="34" charset="0"/>
              </a:rPr>
              <a:t>instance values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T.E.1.1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T.E.2</a:t>
            </a:r>
            <a:r>
              <a:rPr lang="en-US" sz="1800" dirty="0">
                <a:latin typeface="Candara" panose="020E0502030303020204" pitchFamily="34" charset="0"/>
              </a:rPr>
              <a:t>. 1, and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T.E.3.1</a:t>
            </a:r>
            <a:r>
              <a:rPr lang="en-US" sz="1800" dirty="0">
                <a:latin typeface="Candara" panose="020E0502030303020204" pitchFamily="34" charset="0"/>
              </a:rPr>
              <a:t>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dirty="0">
                <a:latin typeface="Candara" panose="020E0502030303020204" pitchFamily="34" charset="0"/>
              </a:rPr>
              <a:t>sequence of operation continues until </a:t>
            </a:r>
            <a:r>
              <a:rPr lang="en-US" sz="1800" dirty="0" smtClean="0">
                <a:latin typeface="Candara" panose="020E0502030303020204" pitchFamily="34" charset="0"/>
              </a:rPr>
              <a:t>the fourth </a:t>
            </a:r>
            <a:r>
              <a:rPr lang="en-US" sz="1800" dirty="0">
                <a:latin typeface="Candara" panose="020E0502030303020204" pitchFamily="34" charset="0"/>
              </a:rPr>
              <a:t>instance is retrieved. The </a:t>
            </a:r>
            <a:r>
              <a:rPr lang="en-US" sz="1800" b="1" dirty="0">
                <a:latin typeface="Candara" panose="020E0502030303020204" pitchFamily="34" charset="0"/>
              </a:rPr>
              <a:t>last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get-next-request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message with the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OBJECT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IDENTIFIERS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T.E.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1 .</a:t>
            </a:r>
            <a:r>
              <a:rPr lang="en-US" sz="18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4</a:t>
            </a:r>
            <a:r>
              <a:rPr lang="en-US" sz="1800" dirty="0" smtClean="0">
                <a:latin typeface="Candara" panose="020E0502030303020204" pitchFamily="34" charset="0"/>
              </a:rPr>
              <a:t>, </a:t>
            </a:r>
            <a:r>
              <a:rPr lang="en-US" sz="18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T.E.2.4</a:t>
            </a:r>
            <a:r>
              <a:rPr lang="en-US" sz="1800" dirty="0">
                <a:latin typeface="Candara" panose="020E0502030303020204" pitchFamily="34" charset="0"/>
              </a:rPr>
              <a:t>, and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T.E.3.4</a:t>
            </a:r>
            <a:r>
              <a:rPr lang="en-US" sz="1800" dirty="0">
                <a:latin typeface="Candara" panose="020E0502030303020204" pitchFamily="34" charset="0"/>
              </a:rPr>
              <a:t> generates the values </a:t>
            </a:r>
            <a:r>
              <a:rPr lang="en-US" sz="18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T.E.2.1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T.E.3.1</a:t>
            </a:r>
            <a:r>
              <a:rPr lang="en-US" sz="1800" dirty="0">
                <a:latin typeface="Candara" panose="020E0502030303020204" pitchFamily="34" charset="0"/>
              </a:rPr>
              <a:t>, and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Z</a:t>
            </a:r>
            <a:r>
              <a:rPr lang="en-US" sz="1800" dirty="0">
                <a:latin typeface="Candara" panose="020E0502030303020204" pitchFamily="34" charset="0"/>
              </a:rPr>
              <a:t>. This is because there are </a:t>
            </a:r>
            <a:r>
              <a:rPr lang="en-US" sz="1800" b="1" dirty="0">
                <a:latin typeface="Candara" panose="020E0502030303020204" pitchFamily="34" charset="0"/>
              </a:rPr>
              <a:t>no </a:t>
            </a:r>
            <a:r>
              <a:rPr lang="en-US" sz="1800" b="1" dirty="0" smtClean="0">
                <a:latin typeface="Candara" panose="020E0502030303020204" pitchFamily="34" charset="0"/>
              </a:rPr>
              <a:t>more instances </a:t>
            </a:r>
            <a:r>
              <a:rPr lang="en-US" sz="1800" dirty="0">
                <a:latin typeface="Candara" panose="020E0502030303020204" pitchFamily="34" charset="0"/>
              </a:rPr>
              <a:t>of the table. It retrieves the three objects, which are logically the next lexicographically </a:t>
            </a:r>
            <a:r>
              <a:rPr lang="en-US" sz="1800" dirty="0" smtClean="0">
                <a:latin typeface="Candara" panose="020E0502030303020204" pitchFamily="34" charset="0"/>
              </a:rPr>
              <a:t>higher objects—namely </a:t>
            </a:r>
            <a:r>
              <a:rPr lang="en-US" sz="1800" dirty="0">
                <a:latin typeface="Candara" panose="020E0502030303020204" pitchFamily="34" charset="0"/>
              </a:rPr>
              <a:t>T.E.2. 1 (next to T.E. 1.4),T.E.3. 1 (next to T.E.2.4), and Z (next to T.E.3.4). The </a:t>
            </a:r>
            <a:r>
              <a:rPr lang="en-US" sz="1800" dirty="0" smtClean="0">
                <a:latin typeface="Candara" panose="020E0502030303020204" pitchFamily="34" charset="0"/>
              </a:rPr>
              <a:t>manager would </a:t>
            </a:r>
            <a:r>
              <a:rPr lang="en-US" sz="1800" dirty="0">
                <a:latin typeface="Candara" panose="020E0502030303020204" pitchFamily="34" charset="0"/>
              </a:rPr>
              <a:t>stop the sequence at this message. However, if it continues the operation, it would receive </a:t>
            </a:r>
            <a:r>
              <a:rPr lang="en-US" sz="1800" dirty="0" smtClean="0">
                <a:latin typeface="Candara" panose="020E0502030303020204" pitchFamily="34" charset="0"/>
              </a:rPr>
              <a:t>a </a:t>
            </a:r>
            <a:r>
              <a:rPr lang="en-US" sz="1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noSuchName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error message</a:t>
            </a:r>
            <a:r>
              <a:rPr lang="en-US" sz="1800" dirty="0">
                <a:latin typeface="Candara" panose="020E0502030303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9" y="537014"/>
            <a:ext cx="6956612" cy="4036443"/>
          </a:xfrm>
          <a:prstGeom prst="rect">
            <a:avLst/>
          </a:prstGeom>
        </p:spPr>
      </p:pic>
      <p:cxnSp>
        <p:nvCxnSpPr>
          <p:cNvPr id="467" name="Shape 467"/>
          <p:cNvCxnSpPr/>
          <p:nvPr/>
        </p:nvCxnSpPr>
        <p:spPr>
          <a:xfrm>
            <a:off x="533400" y="44805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69" name="Shape 469"/>
          <p:cNvSpPr txBox="1"/>
          <p:nvPr/>
        </p:nvSpPr>
        <p:spPr>
          <a:xfrm>
            <a:off x="152292" y="457583"/>
            <a:ext cx="467072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Get-Next-Request</a:t>
            </a:r>
            <a:r>
              <a:rPr lang="en-US" sz="2800" b="1" dirty="0">
                <a:solidFill>
                  <a:schemeClr val="dk1"/>
                </a:solidFill>
                <a:latin typeface="Candara" panose="020E0502030303020204" pitchFamily="34" charset="0"/>
              </a:rPr>
              <a:t> Operation</a:t>
            </a:r>
          </a:p>
        </p:txBody>
      </p:sp>
      <p:cxnSp>
        <p:nvCxnSpPr>
          <p:cNvPr id="474" name="Shape 474"/>
          <p:cNvCxnSpPr/>
          <p:nvPr/>
        </p:nvCxnSpPr>
        <p:spPr>
          <a:xfrm>
            <a:off x="533400" y="44805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75" name="Shape 475"/>
          <p:cNvSpPr txBox="1"/>
          <p:nvPr/>
        </p:nvSpPr>
        <p:spPr>
          <a:xfrm>
            <a:off x="533401" y="162306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542" y="5195815"/>
            <a:ext cx="39935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The </a:t>
            </a:r>
            <a:r>
              <a:rPr lang="en-US" sz="1600" b="1" dirty="0">
                <a:latin typeface="Candara" panose="020E0502030303020204" pitchFamily="34" charset="0"/>
              </a:rPr>
              <a:t>sequence</a:t>
            </a:r>
            <a:r>
              <a:rPr lang="en-US" sz="1600" dirty="0">
                <a:latin typeface="Candara" panose="020E0502030303020204" pitchFamily="34" charset="0"/>
              </a:rPr>
              <a:t> starts with a </a:t>
            </a:r>
            <a:r>
              <a:rPr lang="en-US" sz="1600" b="1" dirty="0">
                <a:solidFill>
                  <a:srgbClr val="669900"/>
                </a:solidFill>
                <a:latin typeface="Candara" panose="020E0502030303020204" pitchFamily="34" charset="0"/>
              </a:rPr>
              <a:t>get-request</a:t>
            </a:r>
            <a:r>
              <a:rPr lang="en-US" sz="16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andara" panose="020E0502030303020204" pitchFamily="34" charset="0"/>
              </a:rPr>
              <a:t>message</a:t>
            </a:r>
            <a:r>
              <a:rPr lang="en-US" sz="16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smtClean="0">
                <a:latin typeface="Candara" panose="020E0502030303020204" pitchFamily="34" charset="0"/>
              </a:rPr>
              <a:t>with a </a:t>
            </a:r>
            <a:r>
              <a:rPr lang="en-US" sz="1600" b="1" dirty="0" smtClean="0">
                <a:latin typeface="Candara" panose="020E0502030303020204" pitchFamily="34" charset="0"/>
              </a:rPr>
              <a:t>VarBindList</a:t>
            </a:r>
            <a:r>
              <a:rPr lang="en-US" sz="1600" dirty="0" smtClean="0">
                <a:latin typeface="Candara" panose="020E0502030303020204" pitchFamily="34" charset="0"/>
              </a:rPr>
              <a:t> </a:t>
            </a:r>
            <a:r>
              <a:rPr lang="en-US" sz="1600" b="1" dirty="0">
                <a:latin typeface="Candara" panose="020E0502030303020204" pitchFamily="34" charset="0"/>
              </a:rPr>
              <a:t>array</a:t>
            </a:r>
            <a:r>
              <a:rPr lang="en-US" sz="1600" dirty="0">
                <a:latin typeface="Candara" panose="020E0502030303020204" pitchFamily="34" charset="0"/>
              </a:rPr>
              <a:t> of two scalar variables A and B. </a:t>
            </a:r>
            <a:r>
              <a:rPr lang="en-US" sz="1600" dirty="0" smtClean="0">
                <a:latin typeface="Candara" panose="020E0502030303020204" pitchFamily="34" charset="0"/>
              </a:rPr>
              <a:t>followed </a:t>
            </a:r>
            <a:r>
              <a:rPr lang="en-US" sz="1600" dirty="0">
                <a:latin typeface="Candara" panose="020E0502030303020204" pitchFamily="34" charset="0"/>
              </a:rPr>
              <a:t>by the </a:t>
            </a:r>
            <a:r>
              <a:rPr lang="en-US" sz="16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get-next-request</a:t>
            </a:r>
            <a:r>
              <a:rPr lang="en-US" sz="1600" dirty="0" smtClean="0">
                <a:latin typeface="Candara" panose="020E0502030303020204" pitchFamily="34" charset="0"/>
              </a:rPr>
              <a:t> </a:t>
            </a:r>
            <a:r>
              <a:rPr lang="en-US" sz="16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message</a:t>
            </a:r>
            <a:r>
              <a:rPr lang="en-US" sz="1600" dirty="0" smtClean="0"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with </a:t>
            </a:r>
            <a:r>
              <a:rPr lang="en-US" sz="1600" b="1" dirty="0">
                <a:latin typeface="Candara" panose="020E0502030303020204" pitchFamily="34" charset="0"/>
              </a:rPr>
              <a:t>three</a:t>
            </a:r>
            <a:r>
              <a:rPr lang="en-US" sz="1600" dirty="0"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columnar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OBJECT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IDENTIFIERS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 T.E. 1,T.E.2</a:t>
            </a:r>
            <a:r>
              <a:rPr lang="en-US" sz="1600" dirty="0">
                <a:latin typeface="Candara" panose="020E0502030303020204" pitchFamily="34" charset="0"/>
              </a:rPr>
              <a:t>, and 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T.E.3</a:t>
            </a:r>
            <a:r>
              <a:rPr lang="en-US" sz="1600" dirty="0">
                <a:latin typeface="Candara" panose="020E0502030303020204" pitchFamily="34" charset="0"/>
              </a:rPr>
              <a:t>. </a:t>
            </a:r>
            <a:endParaRPr lang="en-US" sz="1600" dirty="0" smtClean="0">
              <a:latin typeface="Candara" panose="020E0502030303020204" pitchFamily="34" charset="0"/>
            </a:endParaRPr>
          </a:p>
          <a:p>
            <a:r>
              <a:rPr lang="en-US" sz="1600" dirty="0" smtClean="0">
                <a:latin typeface="Candara" panose="020E0502030303020204" pitchFamily="34" charset="0"/>
              </a:rPr>
              <a:t>The </a:t>
            </a:r>
            <a:r>
              <a:rPr lang="en-US" sz="1600" dirty="0">
                <a:solidFill>
                  <a:srgbClr val="669900"/>
                </a:solidFill>
                <a:latin typeface="Candara" panose="020E0502030303020204" pitchFamily="34" charset="0"/>
              </a:rPr>
              <a:t>get-response</a:t>
            </a:r>
            <a:r>
              <a:rPr lang="en-US" sz="1600" dirty="0">
                <a:latin typeface="Candara" panose="020E0502030303020204" pitchFamily="34" charset="0"/>
              </a:rPr>
              <a:t> </a:t>
            </a:r>
            <a:r>
              <a:rPr lang="en-US" sz="1600" dirty="0" smtClean="0">
                <a:latin typeface="Candara" panose="020E0502030303020204" pitchFamily="34" charset="0"/>
              </a:rPr>
              <a:t>returns the </a:t>
            </a:r>
            <a:r>
              <a:rPr lang="en-US" sz="1600" dirty="0">
                <a:latin typeface="Candara" panose="020E0502030303020204" pitchFamily="34" charset="0"/>
              </a:rPr>
              <a:t>first </a:t>
            </a:r>
            <a:r>
              <a:rPr lang="en-US" sz="1600" b="1" dirty="0">
                <a:latin typeface="Candara" panose="020E0502030303020204" pitchFamily="34" charset="0"/>
              </a:rPr>
              <a:t>instance values 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T.E.1.1</a:t>
            </a:r>
            <a:r>
              <a:rPr lang="en-US" sz="1600" dirty="0">
                <a:latin typeface="Candara" panose="020E0502030303020204" pitchFamily="34" charset="0"/>
              </a:rPr>
              <a:t>, 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T.E.2</a:t>
            </a:r>
            <a:r>
              <a:rPr lang="en-US" sz="1600" dirty="0">
                <a:latin typeface="Candara" panose="020E0502030303020204" pitchFamily="34" charset="0"/>
              </a:rPr>
              <a:t>. 1, and 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T.E.3.1</a:t>
            </a:r>
            <a:r>
              <a:rPr lang="en-US" sz="1600" dirty="0">
                <a:latin typeface="Candara" panose="020E0502030303020204" pitchFamily="34" charset="0"/>
              </a:rPr>
              <a:t>. </a:t>
            </a:r>
            <a:endParaRPr lang="en-US" sz="1600" dirty="0" smtClean="0">
              <a:latin typeface="Candara" panose="020E0502030303020204" pitchFamily="34" charset="0"/>
            </a:endParaRPr>
          </a:p>
          <a:p>
            <a:r>
              <a:rPr lang="en-US" sz="1600" dirty="0" smtClean="0">
                <a:latin typeface="Candara" panose="020E0502030303020204" pitchFamily="34" charset="0"/>
              </a:rPr>
              <a:t>The </a:t>
            </a:r>
            <a:r>
              <a:rPr lang="en-US" sz="1600" dirty="0">
                <a:latin typeface="Candara" panose="020E0502030303020204" pitchFamily="34" charset="0"/>
              </a:rPr>
              <a:t>sequence of operation continues until </a:t>
            </a:r>
            <a:r>
              <a:rPr lang="en-US" sz="1600" dirty="0" smtClean="0">
                <a:latin typeface="Candara" panose="020E0502030303020204" pitchFamily="34" charset="0"/>
              </a:rPr>
              <a:t>the fourth </a:t>
            </a:r>
            <a:r>
              <a:rPr lang="en-US" sz="1600" dirty="0">
                <a:latin typeface="Candara" panose="020E0502030303020204" pitchFamily="34" charset="0"/>
              </a:rPr>
              <a:t>instance is retrieved. </a:t>
            </a:r>
            <a:r>
              <a:rPr lang="en-US" sz="1600" dirty="0" smtClean="0">
                <a:latin typeface="Candara" panose="020E0502030303020204" pitchFamily="34" charset="0"/>
              </a:rPr>
              <a:t>Using </a:t>
            </a:r>
            <a:r>
              <a:rPr lang="en-US" sz="1600" b="1" dirty="0" smtClean="0">
                <a:latin typeface="Candara" panose="020E0502030303020204" pitchFamily="34" charset="0"/>
              </a:rPr>
              <a:t>lexicographically order</a:t>
            </a:r>
            <a:r>
              <a:rPr lang="en-US" sz="1600" dirty="0" smtClean="0">
                <a:latin typeface="Candara" panose="020E0502030303020204" pitchFamily="34" charset="0"/>
              </a:rPr>
              <a:t>. The manager would </a:t>
            </a:r>
            <a:r>
              <a:rPr lang="en-US" sz="1600" dirty="0">
                <a:latin typeface="Candara" panose="020E0502030303020204" pitchFamily="34" charset="0"/>
              </a:rPr>
              <a:t>stop the sequence at this message. However, if it continues the operation, it would receive </a:t>
            </a:r>
            <a:r>
              <a:rPr lang="en-US" sz="1600" dirty="0" smtClean="0">
                <a:latin typeface="Candara" panose="020E0502030303020204" pitchFamily="34" charset="0"/>
              </a:rPr>
              <a:t>a </a:t>
            </a:r>
            <a:r>
              <a:rPr lang="en-US" sz="16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noSuchName </a:t>
            </a:r>
            <a:r>
              <a:rPr lang="en-US" sz="1600" b="1" dirty="0">
                <a:solidFill>
                  <a:srgbClr val="669900"/>
                </a:solidFill>
                <a:latin typeface="Candara" panose="020E0502030303020204" pitchFamily="34" charset="0"/>
              </a:rPr>
              <a:t>error message</a:t>
            </a:r>
            <a:r>
              <a:rPr lang="en-US" sz="16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26322" b="8540"/>
          <a:stretch/>
        </p:blipFill>
        <p:spPr>
          <a:xfrm>
            <a:off x="7046151" y="726273"/>
            <a:ext cx="4972599" cy="3657923"/>
          </a:xfrm>
          <a:prstGeom prst="rect">
            <a:avLst/>
          </a:prstGeom>
        </p:spPr>
      </p:pic>
      <p:sp>
        <p:nvSpPr>
          <p:cNvPr id="9" name="Shape 483"/>
          <p:cNvSpPr txBox="1"/>
          <p:nvPr/>
        </p:nvSpPr>
        <p:spPr>
          <a:xfrm>
            <a:off x="7489609" y="300418"/>
            <a:ext cx="4558956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rgbClr val="0070C0"/>
                </a:solidFill>
                <a:latin typeface="Candara" panose="020E0502030303020204" pitchFamily="34" charset="0"/>
              </a:rPr>
              <a:t>Get-Bulk-Request</a:t>
            </a:r>
            <a:r>
              <a:rPr lang="en-US" sz="2800" b="1" dirty="0">
                <a:solidFill>
                  <a:schemeClr val="dk1"/>
                </a:solidFill>
                <a:latin typeface="Candara" panose="020E0502030303020204" pitchFamily="34" charset="0"/>
              </a:rPr>
              <a:t> Operation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2138" y="5464756"/>
            <a:ext cx="69566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ndara" panose="020E0502030303020204" pitchFamily="34" charset="0"/>
              </a:rPr>
              <a:t>The </a:t>
            </a:r>
            <a:r>
              <a:rPr lang="en-US" sz="1600" dirty="0">
                <a:latin typeface="Candara" panose="020E0502030303020204" pitchFamily="34" charset="0"/>
              </a:rPr>
              <a:t>entire MIB data are retrieved in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two requests</a:t>
            </a:r>
            <a:r>
              <a:rPr lang="en-US" sz="1600" dirty="0">
                <a:latin typeface="Candara" panose="020E0502030303020204" pitchFamily="34" charset="0"/>
              </a:rPr>
              <a:t>. The first message </a:t>
            </a:r>
            <a:r>
              <a:rPr lang="en-US" sz="1600" b="1" dirty="0">
                <a:solidFill>
                  <a:srgbClr val="669900"/>
                </a:solidFill>
                <a:latin typeface="Candara" panose="020E0502030303020204" pitchFamily="34" charset="0"/>
              </a:rPr>
              <a:t>GetBulkRequest</a:t>
            </a:r>
            <a:r>
              <a:rPr lang="en-US" sz="16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(</a:t>
            </a:r>
            <a:r>
              <a:rPr lang="en-US" sz="16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2, 3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, A, B, T.E.I, T.E.2, T.E.3 </a:t>
            </a:r>
            <a:r>
              <a:rPr lang="en-US" sz="1600" dirty="0">
                <a:latin typeface="Candara" panose="020E0502030303020204" pitchFamily="34" charset="0"/>
              </a:rPr>
              <a:t>) is a request for receiving two </a:t>
            </a:r>
            <a:r>
              <a:rPr lang="en-US" sz="1600" b="1" dirty="0">
                <a:latin typeface="Candara" panose="020E0502030303020204" pitchFamily="34" charset="0"/>
              </a:rPr>
              <a:t>non-repetitive</a:t>
            </a:r>
            <a:r>
              <a:rPr lang="en-US" sz="1600" dirty="0">
                <a:latin typeface="Candara" panose="020E0502030303020204" pitchFamily="34" charset="0"/>
              </a:rPr>
              <a:t> </a:t>
            </a:r>
            <a:r>
              <a:rPr lang="en-US" sz="1600" b="1" dirty="0">
                <a:latin typeface="Candara" panose="020E0502030303020204" pitchFamily="34" charset="0"/>
              </a:rPr>
              <a:t>objects</a:t>
            </a:r>
            <a:r>
              <a:rPr lang="en-US" sz="1600" dirty="0">
                <a:latin typeface="Candara" panose="020E0502030303020204" pitchFamily="34" charset="0"/>
              </a:rPr>
              <a:t> (the </a:t>
            </a:r>
            <a:r>
              <a:rPr lang="en-US" sz="1600" b="1" dirty="0">
                <a:latin typeface="Candara" panose="020E0502030303020204" pitchFamily="34" charset="0"/>
              </a:rPr>
              <a:t>first variable </a:t>
            </a:r>
            <a:r>
              <a:rPr lang="en-US" sz="1600" dirty="0">
                <a:latin typeface="Candara" panose="020E0502030303020204" pitchFamily="34" charset="0"/>
              </a:rPr>
              <a:t>(</a:t>
            </a:r>
            <a:r>
              <a:rPr lang="en-US" sz="16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2</a:t>
            </a:r>
            <a:r>
              <a:rPr lang="en-US" sz="1600" dirty="0" smtClean="0">
                <a:latin typeface="Candara" panose="020E0502030303020204" pitchFamily="34" charset="0"/>
              </a:rPr>
              <a:t>) in </a:t>
            </a:r>
            <a:r>
              <a:rPr lang="en-US" sz="1600" dirty="0">
                <a:latin typeface="Candara" panose="020E0502030303020204" pitchFamily="34" charset="0"/>
              </a:rPr>
              <a:t>the request command) and three repetitive instances (the </a:t>
            </a:r>
            <a:r>
              <a:rPr lang="en-US" sz="1600" b="1" dirty="0">
                <a:latin typeface="Candara" panose="020E0502030303020204" pitchFamily="34" charset="0"/>
              </a:rPr>
              <a:t>second operand </a:t>
            </a:r>
            <a:r>
              <a:rPr lang="en-US" sz="1600" dirty="0">
                <a:latin typeface="Candara" panose="020E0502030303020204" pitchFamily="34" charset="0"/>
              </a:rPr>
              <a:t>(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3</a:t>
            </a:r>
            <a:r>
              <a:rPr lang="en-US" sz="1600" dirty="0">
                <a:latin typeface="Candara" panose="020E0502030303020204" pitchFamily="34" charset="0"/>
              </a:rPr>
              <a:t>) in the command) of </a:t>
            </a:r>
            <a:r>
              <a:rPr lang="en-US" sz="1600" dirty="0" smtClean="0">
                <a:latin typeface="Candara" panose="020E0502030303020204" pitchFamily="34" charset="0"/>
              </a:rPr>
              <a:t>the </a:t>
            </a:r>
            <a:r>
              <a:rPr lang="en-US" sz="16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columnar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objects </a:t>
            </a:r>
            <a:r>
              <a:rPr lang="en-US" sz="1600" dirty="0">
                <a:latin typeface="Candara" panose="020E0502030303020204" pitchFamily="34" charset="0"/>
              </a:rPr>
              <a:t>(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T.E.1 ,T.E.2, and T.E.3</a:t>
            </a:r>
            <a:r>
              <a:rPr lang="en-US" sz="1600" dirty="0">
                <a:latin typeface="Candara" panose="020E0502030303020204" pitchFamily="34" charset="0"/>
              </a:rPr>
              <a:t>). </a:t>
            </a:r>
            <a:endParaRPr lang="en-US" sz="1600" dirty="0" smtClean="0">
              <a:latin typeface="Candara" panose="020E0502030303020204" pitchFamily="34" charset="0"/>
            </a:endParaRPr>
          </a:p>
          <a:p>
            <a:r>
              <a:rPr lang="en-US" sz="1600" dirty="0" smtClean="0">
                <a:latin typeface="Candara" panose="020E0502030303020204" pitchFamily="34" charset="0"/>
              </a:rPr>
              <a:t>The </a:t>
            </a:r>
            <a:r>
              <a:rPr lang="en-US" sz="1600" dirty="0">
                <a:latin typeface="Candara" panose="020E0502030303020204" pitchFamily="34" charset="0"/>
              </a:rPr>
              <a:t>response returns values </a:t>
            </a:r>
            <a:r>
              <a:rPr lang="en-US" sz="1600" dirty="0" smtClean="0">
                <a:latin typeface="Candara" panose="020E0502030303020204" pitchFamily="34" charset="0"/>
              </a:rPr>
              <a:t>of </a:t>
            </a:r>
            <a:r>
              <a:rPr lang="en-US" sz="16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A</a:t>
            </a:r>
            <a:r>
              <a:rPr lang="en-US" sz="1600" dirty="0" smtClean="0"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and </a:t>
            </a:r>
            <a:r>
              <a:rPr lang="en-US" sz="1600" dirty="0">
                <a:solidFill>
                  <a:srgbClr val="CC6600"/>
                </a:solidFill>
                <a:latin typeface="Candara" panose="020E0502030303020204" pitchFamily="34" charset="0"/>
              </a:rPr>
              <a:t>B</a:t>
            </a:r>
            <a:r>
              <a:rPr lang="en-US" sz="1600" dirty="0">
                <a:latin typeface="Candara" panose="020E0502030303020204" pitchFamily="34" charset="0"/>
              </a:rPr>
              <a:t> for the </a:t>
            </a:r>
            <a:r>
              <a:rPr lang="en-US" sz="16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non-repetitive</a:t>
            </a:r>
            <a:r>
              <a:rPr lang="en-US" sz="1600" dirty="0" smtClean="0">
                <a:latin typeface="Candara" panose="020E0502030303020204" pitchFamily="34" charset="0"/>
              </a:rPr>
              <a:t> </a:t>
            </a:r>
            <a:r>
              <a:rPr lang="en-US" sz="16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objects</a:t>
            </a:r>
            <a:r>
              <a:rPr lang="en-US" sz="1600" dirty="0">
                <a:latin typeface="Candara" panose="020E0502030303020204" pitchFamily="34" charset="0"/>
              </a:rPr>
              <a:t>, and the </a:t>
            </a:r>
            <a:r>
              <a:rPr lang="en-US" sz="1600" b="1" dirty="0">
                <a:latin typeface="Candara" panose="020E0502030303020204" pitchFamily="34" charset="0"/>
              </a:rPr>
              <a:t>first three rows </a:t>
            </a:r>
            <a:r>
              <a:rPr lang="en-US" sz="1600" dirty="0">
                <a:latin typeface="Candara" panose="020E0502030303020204" pitchFamily="34" charset="0"/>
              </a:rPr>
              <a:t>of the </a:t>
            </a:r>
            <a:r>
              <a:rPr lang="en-US" sz="1600" b="1" dirty="0">
                <a:latin typeface="Candara" panose="020E0502030303020204" pitchFamily="34" charset="0"/>
              </a:rPr>
              <a:t>aggregate object table</a:t>
            </a:r>
            <a:r>
              <a:rPr lang="en-US" sz="1600" dirty="0">
                <a:latin typeface="Candara" panose="020E0502030303020204" pitchFamily="34" charset="0"/>
              </a:rPr>
              <a:t>. The second request is for three more </a:t>
            </a:r>
            <a:r>
              <a:rPr lang="en-US" sz="1600" dirty="0" smtClean="0">
                <a:latin typeface="Candara" panose="020E0502030303020204" pitchFamily="34" charset="0"/>
              </a:rPr>
              <a:t>rows of </a:t>
            </a:r>
            <a:r>
              <a:rPr lang="en-US" sz="1600" dirty="0">
                <a:latin typeface="Candara" panose="020E0502030303020204" pitchFamily="34" charset="0"/>
              </a:rPr>
              <a:t>the table. Since there is only one more row left to send, the response message contains the </a:t>
            </a:r>
            <a:r>
              <a:rPr lang="en-US" sz="1600" dirty="0" smtClean="0">
                <a:latin typeface="Candara" panose="020E0502030303020204" pitchFamily="34" charset="0"/>
              </a:rPr>
              <a:t>information </a:t>
            </a:r>
            <a:r>
              <a:rPr lang="en-US" sz="1600" dirty="0">
                <a:latin typeface="Candara" panose="020E0502030303020204" pitchFamily="34" charset="0"/>
              </a:rPr>
              <a:t>in the last row, the next lexicographic entity, </a:t>
            </a:r>
            <a:r>
              <a:rPr lang="en-US" sz="1600" b="1" dirty="0">
                <a:solidFill>
                  <a:srgbClr val="CC6600"/>
                </a:solidFill>
                <a:latin typeface="Candara" panose="020E0502030303020204" pitchFamily="34" charset="0"/>
              </a:rPr>
              <a:t>Z,</a:t>
            </a:r>
            <a:r>
              <a:rPr lang="en-US" sz="1600" dirty="0">
                <a:latin typeface="Candara" panose="020E0502030303020204" pitchFamily="34" charset="0"/>
              </a:rPr>
              <a:t> and the </a:t>
            </a:r>
            <a:r>
              <a:rPr lang="en-US" sz="1600" b="1" dirty="0">
                <a:latin typeface="Candara" panose="020E0502030303020204" pitchFamily="34" charset="0"/>
              </a:rPr>
              <a:t>error message </a:t>
            </a:r>
            <a:r>
              <a:rPr lang="en-US" sz="16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endOfMibView</a:t>
            </a:r>
            <a:r>
              <a:rPr lang="en-US" sz="1600" dirty="0">
                <a:latin typeface="Candara" panose="020E0502030303020204" pitchFamily="34" charset="0"/>
              </a:rPr>
              <a:t>. The </a:t>
            </a:r>
            <a:r>
              <a:rPr lang="en-US" sz="1600" dirty="0" smtClean="0">
                <a:latin typeface="Candara" panose="020E0502030303020204" pitchFamily="34" charset="0"/>
              </a:rPr>
              <a:t>manager interprets </a:t>
            </a:r>
            <a:r>
              <a:rPr lang="en-US" sz="1600" dirty="0">
                <a:latin typeface="Candara" panose="020E0502030303020204" pitchFamily="34" charset="0"/>
              </a:rPr>
              <a:t>this as end of the table</a:t>
            </a:r>
            <a:r>
              <a:rPr lang="en-US" sz="1600" dirty="0" smtClean="0">
                <a:latin typeface="Candara" panose="020E0502030303020204" pitchFamily="34" charset="0"/>
              </a:rPr>
              <a:t>.</a:t>
            </a:r>
            <a:endParaRPr lang="en-US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378" y="302855"/>
            <a:ext cx="6749144" cy="3999492"/>
          </a:xfrm>
          <a:prstGeom prst="rect">
            <a:avLst/>
          </a:prstGeom>
        </p:spPr>
      </p:pic>
      <p:cxnSp>
        <p:nvCxnSpPr>
          <p:cNvPr id="481" name="Shape 481"/>
          <p:cNvCxnSpPr/>
          <p:nvPr/>
        </p:nvCxnSpPr>
        <p:spPr>
          <a:xfrm>
            <a:off x="304799" y="28575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3" name="Shape 483"/>
          <p:cNvSpPr txBox="1"/>
          <p:nvPr/>
        </p:nvSpPr>
        <p:spPr>
          <a:xfrm>
            <a:off x="-228601" y="209550"/>
            <a:ext cx="6858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Get-Bulk-Request</a:t>
            </a: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 Operation</a:t>
            </a:r>
          </a:p>
        </p:txBody>
      </p:sp>
      <p:cxnSp>
        <p:nvCxnSpPr>
          <p:cNvPr id="488" name="Shape 488"/>
          <p:cNvCxnSpPr/>
          <p:nvPr/>
        </p:nvCxnSpPr>
        <p:spPr>
          <a:xfrm>
            <a:off x="304799" y="28575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9" name="Shape 489"/>
          <p:cNvSpPr txBox="1"/>
          <p:nvPr/>
        </p:nvSpPr>
        <p:spPr>
          <a:xfrm>
            <a:off x="304800" y="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97" y="4395652"/>
            <a:ext cx="119258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Candara" panose="020E0502030303020204" pitchFamily="34" charset="0"/>
              </a:rPr>
              <a:t>Figure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6.41</a:t>
            </a:r>
            <a:r>
              <a:rPr lang="en-US" sz="1800" dirty="0">
                <a:latin typeface="Candara" panose="020E0502030303020204" pitchFamily="34" charset="0"/>
              </a:rPr>
              <a:t> shows the </a:t>
            </a:r>
            <a:r>
              <a:rPr lang="en-US" sz="1800" b="1" dirty="0">
                <a:latin typeface="Candara" panose="020E0502030303020204" pitchFamily="34" charset="0"/>
              </a:rPr>
              <a:t>sequence of operations </a:t>
            </a:r>
            <a:r>
              <a:rPr lang="en-US" sz="1800" dirty="0">
                <a:latin typeface="Candara" panose="020E0502030303020204" pitchFamily="34" charset="0"/>
              </a:rPr>
              <a:t>to retrieve the MIB shown in </a:t>
            </a:r>
            <a:r>
              <a:rPr lang="en-US" sz="1800" b="1" dirty="0">
                <a:latin typeface="Candara" panose="020E0502030303020204" pitchFamily="34" charset="0"/>
              </a:rPr>
              <a:t>Figure 6.39 </a:t>
            </a:r>
            <a:r>
              <a:rPr lang="en-US" sz="1800" dirty="0">
                <a:latin typeface="Candara" panose="020E0502030303020204" pitchFamily="34" charset="0"/>
              </a:rPr>
              <a:t>using the </a:t>
            </a:r>
            <a:r>
              <a:rPr lang="en-US" sz="1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get-bulk</a:t>
            </a:r>
            <a:r>
              <a:rPr lang="en-US" sz="18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message</a:t>
            </a:r>
            <a:r>
              <a:rPr lang="en-US" sz="1800" dirty="0">
                <a:latin typeface="Candara" panose="020E0502030303020204" pitchFamily="34" charset="0"/>
              </a:rPr>
              <a:t>. The entire MIB data are retrieved in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two requests</a:t>
            </a:r>
            <a:r>
              <a:rPr lang="en-US" sz="1800" dirty="0">
                <a:latin typeface="Candara" panose="020E0502030303020204" pitchFamily="34" charset="0"/>
              </a:rPr>
              <a:t>. The first message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GetBulkRequest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(</a:t>
            </a:r>
            <a:r>
              <a:rPr lang="en-US" sz="18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2, 3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, A, B, T.E.I, T.E.2, T.E.3 </a:t>
            </a:r>
            <a:r>
              <a:rPr lang="en-US" sz="1800" dirty="0">
                <a:latin typeface="Candara" panose="020E0502030303020204" pitchFamily="34" charset="0"/>
              </a:rPr>
              <a:t>) is a request for receiving two </a:t>
            </a:r>
            <a:r>
              <a:rPr lang="en-US" sz="1800" b="1" dirty="0">
                <a:latin typeface="Candara" panose="020E0502030303020204" pitchFamily="34" charset="0"/>
              </a:rPr>
              <a:t>non-repetitive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objects</a:t>
            </a:r>
            <a:r>
              <a:rPr lang="en-US" sz="1800" dirty="0">
                <a:latin typeface="Candara" panose="020E0502030303020204" pitchFamily="34" charset="0"/>
              </a:rPr>
              <a:t> (the </a:t>
            </a:r>
            <a:r>
              <a:rPr lang="en-US" sz="1800" b="1" dirty="0">
                <a:latin typeface="Candara" panose="020E0502030303020204" pitchFamily="34" charset="0"/>
              </a:rPr>
              <a:t>first variable </a:t>
            </a:r>
            <a:r>
              <a:rPr lang="en-US" sz="1800" dirty="0">
                <a:latin typeface="Candara" panose="020E0502030303020204" pitchFamily="34" charset="0"/>
              </a:rPr>
              <a:t>(</a:t>
            </a:r>
            <a:r>
              <a:rPr lang="en-US" sz="18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2</a:t>
            </a:r>
            <a:r>
              <a:rPr lang="en-US" sz="1800" dirty="0" smtClean="0">
                <a:latin typeface="Candara" panose="020E0502030303020204" pitchFamily="34" charset="0"/>
              </a:rPr>
              <a:t>) in </a:t>
            </a:r>
            <a:r>
              <a:rPr lang="en-US" sz="1800" dirty="0">
                <a:latin typeface="Candara" panose="020E0502030303020204" pitchFamily="34" charset="0"/>
              </a:rPr>
              <a:t>the request command) and three repetitive instances (the </a:t>
            </a:r>
            <a:r>
              <a:rPr lang="en-US" sz="1800" b="1" dirty="0">
                <a:latin typeface="Candara" panose="020E0502030303020204" pitchFamily="34" charset="0"/>
              </a:rPr>
              <a:t>second operand </a:t>
            </a:r>
            <a:r>
              <a:rPr lang="en-US" sz="1800" dirty="0">
                <a:latin typeface="Candara" panose="020E0502030303020204" pitchFamily="34" charset="0"/>
              </a:rPr>
              <a:t>(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3</a:t>
            </a:r>
            <a:r>
              <a:rPr lang="en-US" sz="1800" dirty="0">
                <a:latin typeface="Candara" panose="020E0502030303020204" pitchFamily="34" charset="0"/>
              </a:rPr>
              <a:t>) in the command) of </a:t>
            </a:r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columnar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objects </a:t>
            </a:r>
            <a:r>
              <a:rPr lang="en-US" sz="1800" dirty="0">
                <a:latin typeface="Candara" panose="020E0502030303020204" pitchFamily="34" charset="0"/>
              </a:rPr>
              <a:t>(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T.E.1 ,T.E.2, and T.E.3</a:t>
            </a:r>
            <a:r>
              <a:rPr lang="en-US" sz="1800" dirty="0">
                <a:latin typeface="Candara" panose="020E0502030303020204" pitchFamily="34" charset="0"/>
              </a:rPr>
              <a:t>).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dirty="0">
                <a:latin typeface="Candara" panose="020E0502030303020204" pitchFamily="34" charset="0"/>
              </a:rPr>
              <a:t>response returns values </a:t>
            </a:r>
            <a:r>
              <a:rPr lang="en-US" sz="1800" dirty="0" smtClean="0">
                <a:latin typeface="Candara" panose="020E0502030303020204" pitchFamily="34" charset="0"/>
              </a:rPr>
              <a:t>of </a:t>
            </a:r>
            <a:r>
              <a:rPr lang="en-US" sz="18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A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B</a:t>
            </a:r>
            <a:r>
              <a:rPr lang="en-US" sz="1800" dirty="0">
                <a:latin typeface="Candara" panose="020E0502030303020204" pitchFamily="34" charset="0"/>
              </a:rPr>
              <a:t> for the </a:t>
            </a:r>
            <a:r>
              <a:rPr lang="en-US" sz="18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non-repetitive</a:t>
            </a:r>
            <a:r>
              <a:rPr lang="en-US" sz="1800" dirty="0" smtClean="0"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objects</a:t>
            </a:r>
            <a:r>
              <a:rPr lang="en-US" sz="1800" dirty="0">
                <a:latin typeface="Candara" panose="020E0502030303020204" pitchFamily="34" charset="0"/>
              </a:rPr>
              <a:t>, and the </a:t>
            </a:r>
            <a:r>
              <a:rPr lang="en-US" sz="1800" b="1" dirty="0">
                <a:latin typeface="Candara" panose="020E0502030303020204" pitchFamily="34" charset="0"/>
              </a:rPr>
              <a:t>first three rows </a:t>
            </a:r>
            <a:r>
              <a:rPr lang="en-US" sz="1800" dirty="0">
                <a:latin typeface="Candara" panose="020E0502030303020204" pitchFamily="34" charset="0"/>
              </a:rPr>
              <a:t>of the </a:t>
            </a:r>
            <a:r>
              <a:rPr lang="en-US" sz="1800" b="1" dirty="0">
                <a:latin typeface="Candara" panose="020E0502030303020204" pitchFamily="34" charset="0"/>
              </a:rPr>
              <a:t>aggregate object table</a:t>
            </a:r>
            <a:r>
              <a:rPr lang="en-US" sz="1800" dirty="0">
                <a:latin typeface="Candara" panose="020E0502030303020204" pitchFamily="34" charset="0"/>
              </a:rPr>
              <a:t>. The second request is for three more </a:t>
            </a:r>
            <a:r>
              <a:rPr lang="en-US" sz="1800" dirty="0" smtClean="0">
                <a:latin typeface="Candara" panose="020E0502030303020204" pitchFamily="34" charset="0"/>
              </a:rPr>
              <a:t>rows of </a:t>
            </a:r>
            <a:r>
              <a:rPr lang="en-US" sz="1800" dirty="0">
                <a:latin typeface="Candara" panose="020E0502030303020204" pitchFamily="34" charset="0"/>
              </a:rPr>
              <a:t>the table. Since there is only one more row left to send, the response message contains the </a:t>
            </a:r>
            <a:r>
              <a:rPr lang="en-US" sz="1800" dirty="0" smtClean="0">
                <a:latin typeface="Candara" panose="020E0502030303020204" pitchFamily="34" charset="0"/>
              </a:rPr>
              <a:t>information </a:t>
            </a:r>
            <a:r>
              <a:rPr lang="en-US" sz="1800" dirty="0">
                <a:latin typeface="Candara" panose="020E0502030303020204" pitchFamily="34" charset="0"/>
              </a:rPr>
              <a:t>in the last row, the next lexicographic entity,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Z,</a:t>
            </a:r>
            <a:r>
              <a:rPr lang="en-US" sz="1800" dirty="0">
                <a:latin typeface="Candara" panose="020E0502030303020204" pitchFamily="34" charset="0"/>
              </a:rPr>
              <a:t> and the </a:t>
            </a:r>
            <a:r>
              <a:rPr lang="en-US" sz="1800" b="1" dirty="0">
                <a:latin typeface="Candara" panose="020E0502030303020204" pitchFamily="34" charset="0"/>
              </a:rPr>
              <a:t>error message </a:t>
            </a:r>
            <a:r>
              <a:rPr lang="en-US" sz="1800" dirty="0" smtClean="0">
                <a:solidFill>
                  <a:srgbClr val="669900"/>
                </a:solidFill>
                <a:latin typeface="Candara" panose="020E0502030303020204" pitchFamily="34" charset="0"/>
              </a:rPr>
              <a:t>endOfMibView</a:t>
            </a:r>
            <a:r>
              <a:rPr lang="en-US" sz="1800" dirty="0">
                <a:latin typeface="Candara" panose="020E0502030303020204" pitchFamily="34" charset="0"/>
              </a:rPr>
              <a:t>. The </a:t>
            </a:r>
            <a:r>
              <a:rPr lang="en-US" sz="1800" dirty="0" smtClean="0">
                <a:latin typeface="Candara" panose="020E0502030303020204" pitchFamily="34" charset="0"/>
              </a:rPr>
              <a:t>manager interprets </a:t>
            </a:r>
            <a:r>
              <a:rPr lang="en-US" sz="1800" dirty="0">
                <a:latin typeface="Candara" panose="020E0502030303020204" pitchFamily="34" charset="0"/>
              </a:rPr>
              <a:t>this as end of the table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  <a:endParaRPr lang="en-US" sz="18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5" name="Shape 495"/>
          <p:cNvCxnSpPr/>
          <p:nvPr/>
        </p:nvCxnSpPr>
        <p:spPr>
          <a:xfrm>
            <a:off x="432816" y="28575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97" name="Shape 497"/>
          <p:cNvSpPr txBox="1"/>
          <p:nvPr/>
        </p:nvSpPr>
        <p:spPr>
          <a:xfrm>
            <a:off x="432816" y="20955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Get-Bulk-Request Example</a:t>
            </a:r>
          </a:p>
        </p:txBody>
      </p:sp>
      <p:cxnSp>
        <p:nvCxnSpPr>
          <p:cNvPr id="502" name="Shape 502"/>
          <p:cNvCxnSpPr/>
          <p:nvPr/>
        </p:nvCxnSpPr>
        <p:spPr>
          <a:xfrm>
            <a:off x="432816" y="28575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03" name="Shape 503"/>
          <p:cNvSpPr txBox="1"/>
          <p:nvPr/>
        </p:nvSpPr>
        <p:spPr>
          <a:xfrm>
            <a:off x="432817" y="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407" y="6108981"/>
            <a:ext cx="113424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ndara" panose="020E0502030303020204" pitchFamily="34" charset="0"/>
              </a:rPr>
              <a:t>Figure 6.42 </a:t>
            </a:r>
            <a:r>
              <a:rPr lang="en-US" sz="2000" dirty="0">
                <a:latin typeface="Candara" panose="020E0502030303020204" pitchFamily="34" charset="0"/>
              </a:rPr>
              <a:t>shows the </a:t>
            </a:r>
            <a:r>
              <a:rPr lang="en-US" sz="2000" b="1" dirty="0">
                <a:latin typeface="Candara" panose="020E0502030303020204" pitchFamily="34" charset="0"/>
              </a:rPr>
              <a:t>retrieval</a:t>
            </a:r>
            <a:r>
              <a:rPr lang="en-US" sz="2000" dirty="0">
                <a:latin typeface="Candara" panose="020E0502030303020204" pitchFamily="34" charset="0"/>
              </a:rPr>
              <a:t> of the </a:t>
            </a:r>
            <a:r>
              <a:rPr lang="en-US" sz="2000" b="1" dirty="0">
                <a:latin typeface="Candara" panose="020E0502030303020204" pitchFamily="34" charset="0"/>
              </a:rPr>
              <a:t>Address Translation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n-US" sz="2000" b="1" dirty="0">
                <a:latin typeface="Candara" panose="020E0502030303020204" pitchFamily="34" charset="0"/>
              </a:rPr>
              <a:t>table</a:t>
            </a:r>
            <a:r>
              <a:rPr lang="en-US" sz="2000" dirty="0">
                <a:latin typeface="Candara" panose="020E0502030303020204" pitchFamily="34" charset="0"/>
              </a:rPr>
              <a:t> shown in </a:t>
            </a:r>
            <a:r>
              <a:rPr lang="en-US" sz="2000" b="1" dirty="0">
                <a:latin typeface="Candara" panose="020E0502030303020204" pitchFamily="34" charset="0"/>
              </a:rPr>
              <a:t>Figure 5.16 </a:t>
            </a:r>
            <a:r>
              <a:rPr lang="en-US" sz="2000" dirty="0">
                <a:latin typeface="Candara" panose="020E0502030303020204" pitchFamily="34" charset="0"/>
              </a:rPr>
              <a:t>using the get-bulk-request operation. Instead of four sets of get-next-request and get-response messages, only two get-bulk-request and response messages are needed in the get-bulk-request operation.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814" y="869950"/>
            <a:ext cx="10196849" cy="470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9" name="Shape 509"/>
          <p:cNvCxnSpPr/>
          <p:nvPr/>
        </p:nvCxnSpPr>
        <p:spPr>
          <a:xfrm>
            <a:off x="335280" y="496824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1" name="Shape 511"/>
          <p:cNvSpPr txBox="1"/>
          <p:nvPr/>
        </p:nvSpPr>
        <p:spPr>
          <a:xfrm>
            <a:off x="335280" y="420624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SNMPv2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Trap</a:t>
            </a:r>
          </a:p>
        </p:txBody>
      </p:sp>
      <p:pic>
        <p:nvPicPr>
          <p:cNvPr id="512" name="Shape 5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79" y="1438656"/>
            <a:ext cx="8175607" cy="156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514" y="5922266"/>
            <a:ext cx="6172199" cy="1930399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 txBox="1"/>
          <p:nvPr/>
        </p:nvSpPr>
        <p:spPr>
          <a:xfrm>
            <a:off x="533402" y="3520440"/>
            <a:ext cx="10988038" cy="163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Addition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of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NOTIFICATION-TYPE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macro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OBJECTS clause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, if present, defines order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of variable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bindings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Positions 1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2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in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VarBindList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are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sysUpTime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snmpTrapOID</a:t>
            </a:r>
          </a:p>
        </p:txBody>
      </p:sp>
      <p:cxnSp>
        <p:nvCxnSpPr>
          <p:cNvPr id="516" name="Shape 516"/>
          <p:cNvCxnSpPr/>
          <p:nvPr/>
        </p:nvCxnSpPr>
        <p:spPr>
          <a:xfrm>
            <a:off x="335280" y="496824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7" name="Shape 517"/>
          <p:cNvSpPr txBox="1"/>
          <p:nvPr/>
        </p:nvSpPr>
        <p:spPr>
          <a:xfrm>
            <a:off x="335281" y="211074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cxnSp>
        <p:nvCxnSpPr>
          <p:cNvPr id="519" name="Shape 519"/>
          <p:cNvCxnSpPr/>
          <p:nvPr/>
        </p:nvCxnSpPr>
        <p:spPr>
          <a:xfrm>
            <a:off x="609601" y="313944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0" name="Shape 520"/>
          <p:cNvSpPr txBox="1"/>
          <p:nvPr/>
        </p:nvSpPr>
        <p:spPr>
          <a:xfrm>
            <a:off x="0" y="313944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2" y="149412"/>
            <a:ext cx="6006350" cy="442259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70C0"/>
                </a:solidFill>
              </a:rPr>
              <a:t> MAJOR CHANGES IN </a:t>
            </a:r>
            <a:r>
              <a:rPr lang="en-US" sz="2800" b="1" dirty="0" smtClean="0">
                <a:solidFill>
                  <a:srgbClr val="0070C0"/>
                </a:solidFill>
              </a:rPr>
              <a:t>SNMPv2    </a:t>
            </a:r>
            <a:r>
              <a:rPr lang="en-US" sz="2000" dirty="0" smtClean="0">
                <a:solidFill>
                  <a:srgbClr val="0070C0"/>
                </a:solidFill>
              </a:rPr>
              <a:t>cont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52" y="841248"/>
            <a:ext cx="11704320" cy="5431536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rgbClr val="0070C0"/>
                </a:solidFill>
              </a:rPr>
              <a:t>Textual </a:t>
            </a:r>
            <a:r>
              <a:rPr lang="en-US" sz="1800" b="1" dirty="0">
                <a:solidFill>
                  <a:srgbClr val="0070C0"/>
                </a:solidFill>
              </a:rPr>
              <a:t>Conventions </a:t>
            </a:r>
            <a:r>
              <a:rPr lang="en-US" sz="1800" dirty="0"/>
              <a:t>are </a:t>
            </a:r>
            <a:r>
              <a:rPr lang="en-US" sz="1800" dirty="0">
                <a:solidFill>
                  <a:srgbClr val="CC6600"/>
                </a:solidFill>
              </a:rPr>
              <a:t>designed to </a:t>
            </a:r>
            <a:r>
              <a:rPr lang="en-US" sz="1800" b="1" dirty="0">
                <a:solidFill>
                  <a:srgbClr val="CC6600"/>
                </a:solidFill>
              </a:rPr>
              <a:t>help define new data types</a:t>
            </a:r>
            <a:r>
              <a:rPr lang="en-US" sz="1800" dirty="0"/>
              <a:t>. They are also intended to make </a:t>
            </a:r>
            <a:r>
              <a:rPr lang="en-US" sz="1800" dirty="0" smtClean="0"/>
              <a:t>the semantics </a:t>
            </a:r>
            <a:r>
              <a:rPr lang="en-US" sz="1800" dirty="0"/>
              <a:t>consistent and clear to the human reader. Although new data types could have been </a:t>
            </a:r>
            <a:r>
              <a:rPr lang="en-US" sz="1800" dirty="0" smtClean="0"/>
              <a:t>created using </a:t>
            </a:r>
            <a:r>
              <a:rPr lang="en-US" sz="1800" dirty="0"/>
              <a:t>new ASN.l class and tag, the decision was made to use the existing defined class types and </a:t>
            </a:r>
            <a:r>
              <a:rPr lang="en-US" sz="1800" dirty="0" smtClean="0"/>
              <a:t>apply restrictions </a:t>
            </a:r>
            <a:r>
              <a:rPr lang="en-US" sz="1800" dirty="0"/>
              <a:t>to them.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0070C0"/>
                </a:solidFill>
              </a:rPr>
              <a:t>Conformance Statements </a:t>
            </a:r>
            <a:r>
              <a:rPr lang="en-US" sz="1800" b="1" dirty="0">
                <a:solidFill>
                  <a:srgbClr val="CC6600"/>
                </a:solidFill>
              </a:rPr>
              <a:t>help the customer objectively compare features of various products</a:t>
            </a:r>
            <a:r>
              <a:rPr lang="en-US" sz="1800" dirty="0"/>
              <a:t>. </a:t>
            </a:r>
            <a:endParaRPr lang="en-US" sz="1800" dirty="0" smtClean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 Compliance</a:t>
            </a:r>
            <a:r>
              <a:rPr lang="en-US" sz="18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defines a minimum set of </a:t>
            </a:r>
            <a:r>
              <a:rPr lang="en-US" sz="18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capabilities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  <a:endParaRPr lang="en-US" sz="1800" dirty="0">
              <a:latin typeface="Candara" panose="020E0502030303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0070C0"/>
                </a:solidFill>
              </a:rPr>
              <a:t>Table Enhancements</a:t>
            </a:r>
            <a:r>
              <a:rPr lang="en-US" sz="1800" dirty="0"/>
              <a:t>: Using a newly </a:t>
            </a:r>
            <a:r>
              <a:rPr lang="en-US" sz="1800" b="1" dirty="0">
                <a:solidFill>
                  <a:srgbClr val="CC6600"/>
                </a:solidFill>
              </a:rPr>
              <a:t>defined columnar object with a Syntax clause</a:t>
            </a:r>
            <a:r>
              <a:rPr lang="en-US" sz="1800" dirty="0"/>
              <a:t>, </a:t>
            </a:r>
            <a:r>
              <a:rPr lang="en-US" sz="1800" b="1" dirty="0" smtClean="0">
                <a:solidFill>
                  <a:srgbClr val="CC6600"/>
                </a:solidFill>
              </a:rPr>
              <a:t>RowStatus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CC6600"/>
                </a:solidFill>
              </a:rPr>
              <a:t>conceptual </a:t>
            </a:r>
            <a:r>
              <a:rPr lang="en-US" sz="1800" b="1" dirty="0">
                <a:solidFill>
                  <a:srgbClr val="CC6600"/>
                </a:solidFill>
              </a:rPr>
              <a:t>rows </a:t>
            </a:r>
            <a:r>
              <a:rPr lang="en-US" sz="1800" b="1" dirty="0"/>
              <a:t>could be added to or deleted from an aggregate object table</a:t>
            </a:r>
            <a:r>
              <a:rPr lang="en-US" sz="1800" dirty="0"/>
              <a:t>. Further, a table can </a:t>
            </a:r>
            <a:r>
              <a:rPr lang="en-US" sz="1800" dirty="0" smtClean="0"/>
              <a:t>be expanded </a:t>
            </a:r>
            <a:r>
              <a:rPr lang="en-US" sz="1800" dirty="0"/>
              <a:t>by </a:t>
            </a:r>
            <a:r>
              <a:rPr lang="en-US" sz="1800" b="1" dirty="0">
                <a:solidFill>
                  <a:srgbClr val="CC6600"/>
                </a:solidFill>
              </a:rPr>
              <a:t>augmenting another table</a:t>
            </a:r>
            <a:r>
              <a:rPr lang="en-US" sz="1800" dirty="0"/>
              <a:t> to it, which is helpful in adding additional columnar objects </a:t>
            </a:r>
            <a:r>
              <a:rPr lang="en-US" sz="1800" dirty="0" smtClean="0"/>
              <a:t>to an </a:t>
            </a:r>
            <a:r>
              <a:rPr lang="en-US" sz="1800" dirty="0"/>
              <a:t>existing aggregate object</a:t>
            </a:r>
            <a:r>
              <a:rPr lang="en-US" sz="1800" dirty="0" smtClean="0"/>
              <a:t>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0070C0"/>
                </a:solidFill>
              </a:rPr>
              <a:t>MIB Enhancements</a:t>
            </a:r>
            <a:r>
              <a:rPr lang="en-US" sz="1800" dirty="0"/>
              <a:t>: In SNMPv2, the </a:t>
            </a:r>
            <a:r>
              <a:rPr lang="en-US" sz="1800" b="1" dirty="0"/>
              <a:t>Internet node </a:t>
            </a:r>
            <a:r>
              <a:rPr lang="en-US" sz="1800" dirty="0"/>
              <a:t>in the </a:t>
            </a:r>
            <a:r>
              <a:rPr lang="en-US" sz="1800" b="1" dirty="0"/>
              <a:t>MIB</a:t>
            </a:r>
            <a:r>
              <a:rPr lang="en-US" sz="1800" dirty="0"/>
              <a:t> has two </a:t>
            </a:r>
            <a:r>
              <a:rPr lang="en-US" sz="1800" b="1" dirty="0"/>
              <a:t>new subgroups</a:t>
            </a:r>
            <a:r>
              <a:rPr lang="en-US" sz="1800" dirty="0"/>
              <a:t>: </a:t>
            </a:r>
            <a:r>
              <a:rPr lang="en-US" sz="1800" b="1" dirty="0">
                <a:solidFill>
                  <a:srgbClr val="CC6600"/>
                </a:solidFill>
              </a:rPr>
              <a:t>security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b="1" dirty="0" smtClean="0">
                <a:solidFill>
                  <a:srgbClr val="CC6600"/>
                </a:solidFill>
              </a:rPr>
              <a:t>snmpV2</a:t>
            </a:r>
            <a:r>
              <a:rPr lang="en-US" sz="1800" dirty="0"/>
              <a:t>, as shown in </a:t>
            </a:r>
            <a:r>
              <a:rPr lang="en-US" sz="1800" b="1" dirty="0"/>
              <a:t>Figure 6. 1</a:t>
            </a:r>
            <a:r>
              <a:rPr lang="en-US" sz="1800" dirty="0"/>
              <a:t>.There are significant changes to </a:t>
            </a:r>
            <a:r>
              <a:rPr lang="en-US" sz="1800" b="1" dirty="0"/>
              <a:t>System</a:t>
            </a:r>
            <a:r>
              <a:rPr lang="en-US" sz="1800" dirty="0"/>
              <a:t> and </a:t>
            </a:r>
            <a:r>
              <a:rPr lang="en-US" sz="1800" b="1" dirty="0"/>
              <a:t>SNMP groups</a:t>
            </a:r>
            <a:r>
              <a:rPr lang="en-US" sz="1800" dirty="0"/>
              <a:t> of </a:t>
            </a:r>
            <a:r>
              <a:rPr lang="en-US" sz="1800" dirty="0" smtClean="0"/>
              <a:t>version I</a:t>
            </a:r>
            <a:r>
              <a:rPr lang="en-US" sz="1800" dirty="0"/>
              <a:t>. There are changes to the </a:t>
            </a:r>
            <a:r>
              <a:rPr lang="en-US" sz="1800" b="1" dirty="0"/>
              <a:t>System group</a:t>
            </a:r>
            <a:r>
              <a:rPr lang="en-US" sz="1800" dirty="0"/>
              <a:t> made under </a:t>
            </a:r>
            <a:r>
              <a:rPr lang="en-US" sz="1800" b="1" dirty="0"/>
              <a:t>mib-2 node</a:t>
            </a:r>
            <a:r>
              <a:rPr lang="en-US" sz="1800" dirty="0"/>
              <a:t> in the </a:t>
            </a:r>
            <a:r>
              <a:rPr lang="en-US" sz="1800" b="1" dirty="0"/>
              <a:t>MIB</a:t>
            </a:r>
            <a:r>
              <a:rPr lang="en-US" sz="1800" dirty="0"/>
              <a:t>. The </a:t>
            </a:r>
            <a:r>
              <a:rPr lang="en-US" sz="1800" b="1" dirty="0">
                <a:solidFill>
                  <a:srgbClr val="CC6600"/>
                </a:solidFill>
              </a:rPr>
              <a:t>SNMP entities </a:t>
            </a:r>
            <a:r>
              <a:rPr lang="en-US" sz="1800" dirty="0" smtClean="0"/>
              <a:t>in version </a:t>
            </a:r>
            <a:r>
              <a:rPr lang="en-US" sz="1800" dirty="0"/>
              <a:t>2 are a </a:t>
            </a:r>
            <a:r>
              <a:rPr lang="en-US" sz="1800" b="1" dirty="0"/>
              <a:t>hybrid</a:t>
            </a:r>
            <a:r>
              <a:rPr lang="en-US" sz="1800" dirty="0"/>
              <a:t>, with some entities from the SNMP group, and the rest from the groups under </a:t>
            </a:r>
            <a:r>
              <a:rPr lang="en-US" sz="1800" dirty="0" smtClean="0"/>
              <a:t>the newly </a:t>
            </a:r>
            <a:r>
              <a:rPr lang="en-US" sz="1800" dirty="0"/>
              <a:t>created </a:t>
            </a:r>
            <a:r>
              <a:rPr lang="en-US" sz="1800" b="1" dirty="0"/>
              <a:t>snmpV2 node</a:t>
            </a:r>
            <a:r>
              <a:rPr lang="en-US" sz="1800" dirty="0"/>
              <a:t>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0070C0"/>
                </a:solidFill>
              </a:rPr>
              <a:t>Transport Mappings: </a:t>
            </a:r>
            <a:r>
              <a:rPr lang="en-US" sz="1800" dirty="0"/>
              <a:t>There are several changes to the </a:t>
            </a:r>
            <a:r>
              <a:rPr lang="en-US" sz="1800" b="1" dirty="0"/>
              <a:t>communication model </a:t>
            </a:r>
            <a:r>
              <a:rPr lang="en-US" sz="1800" dirty="0"/>
              <a:t>in SNMPv2. </a:t>
            </a:r>
            <a:r>
              <a:rPr lang="en-US" sz="1800" dirty="0" smtClean="0"/>
              <a:t>Although use </a:t>
            </a:r>
            <a:r>
              <a:rPr lang="en-US" sz="1800" dirty="0"/>
              <a:t>of UDP is the preferred transport protocol mechanism for SNMP management, other transport </a:t>
            </a:r>
            <a:r>
              <a:rPr lang="en-US" sz="1800" dirty="0" smtClean="0"/>
              <a:t>protocols </a:t>
            </a:r>
            <a:r>
              <a:rPr lang="en-US" sz="1800" dirty="0"/>
              <a:t>could be used with SNMPv2. 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631" y="6272784"/>
            <a:ext cx="8174361" cy="244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5" name="Shape 525"/>
          <p:cNvCxnSpPr/>
          <p:nvPr/>
        </p:nvCxnSpPr>
        <p:spPr>
          <a:xfrm>
            <a:off x="298704" y="28575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7" name="Shape 527"/>
          <p:cNvSpPr txBox="1"/>
          <p:nvPr/>
        </p:nvSpPr>
        <p:spPr>
          <a:xfrm>
            <a:off x="298704" y="20955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Inform-Request </a:t>
            </a:r>
          </a:p>
        </p:txBody>
      </p:sp>
      <p:cxnSp>
        <p:nvCxnSpPr>
          <p:cNvPr id="528" name="Shape 528"/>
          <p:cNvCxnSpPr/>
          <p:nvPr/>
        </p:nvCxnSpPr>
        <p:spPr>
          <a:xfrm>
            <a:off x="374905" y="371475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9" name="Shape 529"/>
          <p:cNvSpPr txBox="1"/>
          <p:nvPr/>
        </p:nvSpPr>
        <p:spPr>
          <a:xfrm>
            <a:off x="-234696" y="3714751"/>
            <a:ext cx="1524000" cy="6095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530" name="Shape 5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305" y="1581150"/>
            <a:ext cx="6248399" cy="11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Shape 531"/>
          <p:cNvSpPr txBox="1"/>
          <p:nvPr/>
        </p:nvSpPr>
        <p:spPr>
          <a:xfrm>
            <a:off x="298706" y="4171950"/>
            <a:ext cx="11551918" cy="163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Inform-Request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behaves as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trap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in that the </a:t>
            </a:r>
            <a:r>
              <a:rPr lang="en-US" sz="20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message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goes from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one manager to another </a:t>
            </a:r>
            <a:r>
              <a:rPr lang="en-US" sz="20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unsolicited</a:t>
            </a:r>
            <a:endParaRPr lang="en-US" sz="2000" dirty="0">
              <a:solidFill>
                <a:srgbClr val="CC6600"/>
              </a:solidFill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The receiving manager sends response to the </a:t>
            </a:r>
            <a:r>
              <a:rPr lang="en-US" sz="2000" dirty="0" smtClean="0">
                <a:solidFill>
                  <a:schemeClr val="dk1"/>
                </a:solidFill>
                <a:latin typeface="Candara" panose="020E0502030303020204" pitchFamily="34" charset="0"/>
              </a:rPr>
              <a:t>sending 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manager</a:t>
            </a:r>
          </a:p>
        </p:txBody>
      </p:sp>
      <p:cxnSp>
        <p:nvCxnSpPr>
          <p:cNvPr id="533" name="Shape 533"/>
          <p:cNvCxnSpPr/>
          <p:nvPr/>
        </p:nvCxnSpPr>
        <p:spPr>
          <a:xfrm>
            <a:off x="298704" y="28575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34" name="Shape 534"/>
          <p:cNvSpPr txBox="1"/>
          <p:nvPr/>
        </p:nvSpPr>
        <p:spPr>
          <a:xfrm>
            <a:off x="298705" y="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-234696" y="2495550"/>
            <a:ext cx="68580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Figure 6.43  SNMPv2 Trap PDU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213360"/>
            <a:ext cx="11811000" cy="78790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6.6 COMPATIBILITY WITH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SNMPv1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dirty="0">
                <a:latin typeface="Candara" panose="020E0502030303020204" pitchFamily="34" charset="0"/>
              </a:rPr>
              <a:t>An </a:t>
            </a:r>
            <a:r>
              <a:rPr lang="en-US" sz="1800" b="1" dirty="0">
                <a:latin typeface="Candara" panose="020E0502030303020204" pitchFamily="34" charset="0"/>
              </a:rPr>
              <a:t>SNMP proxy server</a:t>
            </a:r>
            <a:r>
              <a:rPr lang="en-US" sz="1800" dirty="0">
                <a:latin typeface="Candara" panose="020E0502030303020204" pitchFamily="34" charset="0"/>
              </a:rPr>
              <a:t>, in general, </a:t>
            </a:r>
            <a:r>
              <a:rPr lang="en-US" sz="1800" b="1" dirty="0">
                <a:latin typeface="Candara" panose="020E0502030303020204" pitchFamily="34" charset="0"/>
              </a:rPr>
              <a:t>converts a set of non-SNMP entities into a set of </a:t>
            </a:r>
            <a:r>
              <a:rPr lang="en-US" sz="1800" b="1" dirty="0" smtClean="0">
                <a:latin typeface="Candara" panose="020E0502030303020204" pitchFamily="34" charset="0"/>
              </a:rPr>
              <a:t>SNMP-defined MIB </a:t>
            </a:r>
            <a:r>
              <a:rPr lang="en-US" sz="1800" b="1" dirty="0">
                <a:latin typeface="Candara" panose="020E0502030303020204" pitchFamily="34" charset="0"/>
              </a:rPr>
              <a:t>entities</a:t>
            </a:r>
            <a:r>
              <a:rPr lang="en-US" sz="1800" dirty="0">
                <a:latin typeface="Candara" panose="020E0502030303020204" pitchFamily="34" charset="0"/>
              </a:rPr>
              <a:t>. Unfortunately, SNMPv2 MIB is not backward compatible with SNMPvl and hence </a:t>
            </a:r>
            <a:r>
              <a:rPr lang="en-US" sz="1800" dirty="0" smtClean="0">
                <a:latin typeface="Candara" panose="020E0502030303020204" pitchFamily="34" charset="0"/>
              </a:rPr>
              <a:t>requires </a:t>
            </a:r>
            <a:r>
              <a:rPr lang="en-US" sz="1800" dirty="0">
                <a:latin typeface="Candara" panose="020E0502030303020204" pitchFamily="34" charset="0"/>
              </a:rPr>
              <a:t>conversion of messages. </a:t>
            </a:r>
            <a:r>
              <a:rPr lang="en-US" sz="1800" b="1" dirty="0">
                <a:latin typeface="Candara" panose="020E0502030303020204" pitchFamily="34" charset="0"/>
              </a:rPr>
              <a:t>SNMPv2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latin typeface="Candara" panose="020E0502030303020204" pitchFamily="34" charset="0"/>
              </a:rPr>
              <a:t>has </a:t>
            </a:r>
            <a:r>
              <a:rPr lang="en-US" sz="18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two schemes </a:t>
            </a:r>
            <a:r>
              <a:rPr lang="en-US" sz="18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for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migration</a:t>
            </a:r>
            <a:r>
              <a:rPr lang="en-US" sz="1800" dirty="0">
                <a:latin typeface="Candara" panose="020E0502030303020204" pitchFamily="34" charset="0"/>
              </a:rPr>
              <a:t> from SNMPvl to SNMPv2: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bilingual manager </a:t>
            </a:r>
            <a:r>
              <a:rPr lang="en-US" sz="1800" dirty="0">
                <a:latin typeface="Candara" panose="020E0502030303020204" pitchFamily="34" charset="0"/>
              </a:rPr>
              <a:t>and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SNMP proxy server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Bilingual Manager</a:t>
            </a:r>
            <a:endParaRPr lang="en-US" sz="18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r>
              <a:rPr lang="en-US" sz="1800" dirty="0">
                <a:latin typeface="Candara" panose="020E0502030303020204" pitchFamily="34" charset="0"/>
              </a:rPr>
              <a:t>One of the migration paths to transition to SNMPv2 from version 1 is to implement both SNMPvl </a:t>
            </a:r>
            <a:r>
              <a:rPr lang="en-US" sz="1800" dirty="0" smtClean="0">
                <a:latin typeface="Candara" panose="020E0502030303020204" pitchFamily="34" charset="0"/>
              </a:rPr>
              <a:t>and SNMPv2 </a:t>
            </a:r>
            <a:r>
              <a:rPr lang="en-US" sz="1800" b="1" dirty="0">
                <a:latin typeface="Candara" panose="020E0502030303020204" pitchFamily="34" charset="0"/>
              </a:rPr>
              <a:t>interpreter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modules</a:t>
            </a:r>
            <a:r>
              <a:rPr lang="en-US" sz="1800" dirty="0">
                <a:latin typeface="Candara" panose="020E0502030303020204" pitchFamily="34" charset="0"/>
              </a:rPr>
              <a:t> in the </a:t>
            </a:r>
            <a:r>
              <a:rPr lang="en-US" sz="1800" b="1" dirty="0">
                <a:latin typeface="Candara" panose="020E0502030303020204" pitchFamily="34" charset="0"/>
              </a:rPr>
              <a:t>manager</a:t>
            </a:r>
            <a:r>
              <a:rPr lang="en-US" sz="1800" dirty="0">
                <a:latin typeface="Candara" panose="020E0502030303020204" pitchFamily="34" charset="0"/>
              </a:rPr>
              <a:t> with a database that has profiles of the agents' version.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interpreter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modules </a:t>
            </a:r>
            <a:r>
              <a:rPr lang="en-US" sz="1800" dirty="0">
                <a:latin typeface="Candara" panose="020E0502030303020204" pitchFamily="34" charset="0"/>
              </a:rPr>
              <a:t>do all the conversions of MIB variables and SNMP protocol operations in both </a:t>
            </a:r>
            <a:r>
              <a:rPr lang="en-US" sz="1800" dirty="0" smtClean="0">
                <a:latin typeface="Candara" panose="020E0502030303020204" pitchFamily="34" charset="0"/>
              </a:rPr>
              <a:t>directions</a:t>
            </a:r>
            <a:r>
              <a:rPr lang="en-US" sz="1800" dirty="0">
                <a:latin typeface="Candara" panose="020E0502030303020204" pitchFamily="34" charset="0"/>
              </a:rPr>
              <a:t>. The </a:t>
            </a:r>
            <a:r>
              <a:rPr lang="en-US" sz="1800" b="1" dirty="0">
                <a:latin typeface="Candara" panose="020E0502030303020204" pitchFamily="34" charset="0"/>
              </a:rPr>
              <a:t>bilingual manager </a:t>
            </a:r>
            <a:r>
              <a:rPr lang="en-US" sz="1800" dirty="0">
                <a:latin typeface="Candara" panose="020E0502030303020204" pitchFamily="34" charset="0"/>
              </a:rPr>
              <a:t>does the common functions needed for a management system.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r>
              <a:rPr lang="en-US" sz="1800" dirty="0" smtClean="0">
                <a:latin typeface="Candara" panose="020E0502030303020204" pitchFamily="34" charset="0"/>
              </a:rPr>
              <a:t>The SNMP PDU contains </a:t>
            </a:r>
            <a:r>
              <a:rPr lang="en-US" sz="1800" dirty="0">
                <a:latin typeface="Candara" panose="020E0502030303020204" pitchFamily="34" charset="0"/>
              </a:rPr>
              <a:t>the version number field to identify the version (see </a:t>
            </a:r>
            <a:r>
              <a:rPr lang="en-US" sz="1800" b="1" dirty="0">
                <a:latin typeface="Candara" panose="020E0502030303020204" pitchFamily="34" charset="0"/>
              </a:rPr>
              <a:t>Figure 5.5</a:t>
            </a:r>
            <a:r>
              <a:rPr lang="en-US" sz="1800" dirty="0">
                <a:latin typeface="Candara" panose="020E0502030303020204" pitchFamily="34" charset="0"/>
              </a:rPr>
              <a:t>). This arrangement is shown </a:t>
            </a:r>
            <a:r>
              <a:rPr lang="en-US" sz="1800" dirty="0" smtClean="0">
                <a:latin typeface="Candara" panose="020E0502030303020204" pitchFamily="34" charset="0"/>
              </a:rPr>
              <a:t>in </a:t>
            </a:r>
            <a:r>
              <a:rPr lang="en-US" sz="1800" b="1" dirty="0" smtClean="0">
                <a:latin typeface="Candara" panose="020E0502030303020204" pitchFamily="34" charset="0"/>
              </a:rPr>
              <a:t>Figure </a:t>
            </a:r>
            <a:r>
              <a:rPr lang="en-US" sz="1800" b="1" dirty="0">
                <a:latin typeface="Candara" panose="020E0502030303020204" pitchFamily="34" charset="0"/>
              </a:rPr>
              <a:t>6.45</a:t>
            </a:r>
            <a:r>
              <a:rPr lang="en-US" sz="1800" dirty="0">
                <a:latin typeface="Candara" panose="020E0502030303020204" pitchFamily="34" charset="0"/>
              </a:rPr>
              <a:t>. This is expensive to implement and maintain. The </a:t>
            </a:r>
            <a:r>
              <a:rPr lang="en-US" sz="1800" b="1" dirty="0">
                <a:latin typeface="Candara" panose="020E0502030303020204" pitchFamily="34" charset="0"/>
              </a:rPr>
              <a:t>alternative scheme </a:t>
            </a:r>
            <a:r>
              <a:rPr lang="en-US" sz="1800" dirty="0">
                <a:latin typeface="Candara" panose="020E0502030303020204" pitchFamily="34" charset="0"/>
              </a:rPr>
              <a:t>is to use a </a:t>
            </a:r>
            <a:r>
              <a:rPr lang="en-US" sz="1800" b="1" dirty="0">
                <a:latin typeface="Candara" panose="020E0502030303020204" pitchFamily="34" charset="0"/>
              </a:rPr>
              <a:t>proxy server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SNMP Proxy Server</a:t>
            </a:r>
          </a:p>
          <a:p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latin typeface="Candara" panose="020E0502030303020204" pitchFamily="34" charset="0"/>
              </a:rPr>
              <a:t>SNMPv2 proxy serve</a:t>
            </a:r>
            <a:r>
              <a:rPr lang="en-US" sz="1800" dirty="0">
                <a:latin typeface="Candara" panose="020E0502030303020204" pitchFamily="34" charset="0"/>
              </a:rPr>
              <a:t>r configuration is shown in </a:t>
            </a:r>
            <a:r>
              <a:rPr lang="en-US" sz="1800" b="1" dirty="0">
                <a:latin typeface="Candara" panose="020E0502030303020204" pitchFamily="34" charset="0"/>
              </a:rPr>
              <a:t>Figure 6.46. </a:t>
            </a:r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b="1" dirty="0">
                <a:latin typeface="Candara" panose="020E0502030303020204" pitchFamily="34" charset="0"/>
              </a:rPr>
              <a:t>requests</a:t>
            </a:r>
            <a:r>
              <a:rPr lang="en-US" sz="1800" dirty="0">
                <a:latin typeface="Candara" panose="020E0502030303020204" pitchFamily="34" charset="0"/>
              </a:rPr>
              <a:t> to and responses </a:t>
            </a:r>
            <a:r>
              <a:rPr lang="en-US" sz="1800" dirty="0" smtClean="0">
                <a:latin typeface="Candara" panose="020E0502030303020204" pitchFamily="34" charset="0"/>
              </a:rPr>
              <a:t>from, as </a:t>
            </a:r>
            <a:r>
              <a:rPr lang="en-US" sz="1800" dirty="0">
                <a:latin typeface="Candara" panose="020E0502030303020204" pitchFamily="34" charset="0"/>
              </a:rPr>
              <a:t>well as traps from, SNMPv2 agents are processed by the SNMPv2 manager with no changes.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r>
              <a:rPr lang="en-US" sz="18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A proxy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server is implemented as a front-end module to the SNMPv2 manager for communication </a:t>
            </a:r>
            <a:r>
              <a:rPr lang="en-US" sz="1800" b="1" dirty="0" smtClean="0">
                <a:solidFill>
                  <a:srgbClr val="CC6600"/>
                </a:solidFill>
                <a:latin typeface="Candara" panose="020E0502030303020204" pitchFamily="34" charset="0"/>
              </a:rPr>
              <a:t>with SNMPvl </a:t>
            </a:r>
            <a:r>
              <a:rPr lang="en-US" sz="1800" b="1" dirty="0">
                <a:solidFill>
                  <a:srgbClr val="CC6600"/>
                </a:solidFill>
                <a:latin typeface="Candara" panose="020E0502030303020204" pitchFamily="34" charset="0"/>
              </a:rPr>
              <a:t>agents</a:t>
            </a:r>
            <a:r>
              <a:rPr lang="en-US" sz="1800" dirty="0">
                <a:latin typeface="Candara" panose="020E0502030303020204" pitchFamily="34" charset="0"/>
              </a:rPr>
              <a:t>.</a:t>
            </a:r>
          </a:p>
          <a:p>
            <a:r>
              <a:rPr lang="en-US" sz="1800" b="1" dirty="0">
                <a:latin typeface="Candara" panose="020E0502030303020204" pitchFamily="34" charset="0"/>
              </a:rPr>
              <a:t>Figure 6.47</a:t>
            </a:r>
            <a:r>
              <a:rPr lang="en-US" sz="1800" dirty="0">
                <a:latin typeface="Candara" panose="020E0502030303020204" pitchFamily="34" charset="0"/>
              </a:rPr>
              <a:t> details the conversions that are done by an SNMP v2-vl proxy server. The </a:t>
            </a:r>
            <a:r>
              <a:rPr lang="en-US" sz="1800" dirty="0" smtClean="0">
                <a:latin typeface="Candara" panose="020E0502030303020204" pitchFamily="34" charset="0"/>
              </a:rPr>
              <a:t>get-Request, GetNextRequest-PDU</a:t>
            </a:r>
            <a:r>
              <a:rPr lang="en-US" sz="1800" dirty="0">
                <a:latin typeface="Candara" panose="020E0502030303020204" pitchFamily="34" charset="0"/>
              </a:rPr>
              <a:t>, and Set-Request-PDU from the SNMPv2 manager are passed through </a:t>
            </a:r>
            <a:r>
              <a:rPr lang="en-US" sz="1800" dirty="0" smtClean="0">
                <a:latin typeface="Candara" panose="020E0502030303020204" pitchFamily="34" charset="0"/>
              </a:rPr>
              <a:t>unaltered by </a:t>
            </a:r>
            <a:r>
              <a:rPr lang="en-US" sz="1800" dirty="0">
                <a:latin typeface="Candara" panose="020E0502030303020204" pitchFamily="34" charset="0"/>
              </a:rPr>
              <a:t>the proxy server.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dirty="0" smtClean="0">
                <a:latin typeface="Candara" panose="020E0502030303020204" pitchFamily="34" charset="0"/>
              </a:rPr>
              <a:t>There </a:t>
            </a:r>
            <a:r>
              <a:rPr lang="en-US" sz="1800" dirty="0">
                <a:latin typeface="Candara" panose="020E0502030303020204" pitchFamily="34" charset="0"/>
              </a:rPr>
              <a:t>are </a:t>
            </a:r>
            <a:r>
              <a:rPr lang="en-US" sz="1800" b="1" dirty="0">
                <a:latin typeface="Candara" panose="020E0502030303020204" pitchFamily="34" charset="0"/>
              </a:rPr>
              <a:t>two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latin typeface="Candara" panose="020E0502030303020204" pitchFamily="34" charset="0"/>
              </a:rPr>
              <a:t>modifications</a:t>
            </a:r>
            <a:r>
              <a:rPr lang="en-US" sz="1800" dirty="0">
                <a:latin typeface="Candara" panose="020E0502030303020204" pitchFamily="34" charset="0"/>
              </a:rPr>
              <a:t> done to the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GetBulkRequest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PDU. </a:t>
            </a:r>
            <a:endParaRPr lang="en-US" sz="1800" dirty="0" smtClean="0">
              <a:latin typeface="Candara" panose="020E0502030303020204" pitchFamily="34" charset="0"/>
            </a:endParaRPr>
          </a:p>
          <a:p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values for </a:t>
            </a:r>
            <a:r>
              <a:rPr lang="en-US" sz="1800" dirty="0" smtClean="0">
                <a:solidFill>
                  <a:srgbClr val="CC6600"/>
                </a:solidFill>
                <a:latin typeface="Candara" panose="020E0502030303020204" pitchFamily="34" charset="0"/>
              </a:rPr>
              <a:t>the two </a:t>
            </a:r>
            <a:r>
              <a:rPr lang="en-US" sz="1800" dirty="0">
                <a:solidFill>
                  <a:srgbClr val="CC6600"/>
                </a:solidFill>
                <a:latin typeface="Candara" panose="020E0502030303020204" pitchFamily="34" charset="0"/>
              </a:rPr>
              <a:t>fields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non-repeaters</a:t>
            </a:r>
            <a:r>
              <a:rPr lang="en-US" sz="1800" dirty="0">
                <a:latin typeface="Candara" panose="020E0502030303020204" pitchFamily="34" charset="0"/>
              </a:rPr>
              <a:t> and 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max-repetitions</a:t>
            </a:r>
            <a:r>
              <a:rPr lang="en-US" sz="1800" dirty="0">
                <a:latin typeface="Candara" panose="020E0502030303020204" pitchFamily="34" charset="0"/>
              </a:rPr>
              <a:t>, are set to </a:t>
            </a:r>
            <a:r>
              <a:rPr lang="en-US" sz="1800" b="1" dirty="0">
                <a:latin typeface="Candara" panose="020E0502030303020204" pitchFamily="34" charset="0"/>
              </a:rPr>
              <a:t>zero</a:t>
            </a:r>
            <a:r>
              <a:rPr lang="en-US" sz="1800" dirty="0">
                <a:latin typeface="Candara" panose="020E0502030303020204" pitchFamily="34" charset="0"/>
              </a:rPr>
              <a:t> and transmitted as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GetNextRequest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 smtClean="0">
                <a:latin typeface="Candara" panose="020E0502030303020204" pitchFamily="34" charset="0"/>
              </a:rPr>
              <a:t>PDU.</a:t>
            </a:r>
          </a:p>
          <a:p>
            <a:r>
              <a:rPr lang="en-US" sz="1800" dirty="0" smtClean="0">
                <a:latin typeface="Candara" panose="020E0502030303020204" pitchFamily="34" charset="0"/>
              </a:rPr>
              <a:t>The </a:t>
            </a:r>
            <a:r>
              <a:rPr lang="en-US" sz="1800" dirty="0">
                <a:solidFill>
                  <a:srgbClr val="0070C0"/>
                </a:solidFill>
                <a:latin typeface="Candara" panose="020E0502030303020204" pitchFamily="34" charset="0"/>
              </a:rPr>
              <a:t>GetResponse</a:t>
            </a:r>
            <a:r>
              <a:rPr lang="en-US" sz="1800" dirty="0">
                <a:latin typeface="Candara" panose="020E0502030303020204" pitchFamily="34" charset="0"/>
              </a:rPr>
              <a:t> from SNMPvl is passed through unaltered by the proxy server to the SNMPv2 </a:t>
            </a:r>
            <a:r>
              <a:rPr lang="en-US" sz="1800" dirty="0" smtClean="0">
                <a:latin typeface="Candara" panose="020E0502030303020204" pitchFamily="34" charset="0"/>
              </a:rPr>
              <a:t>manager</a:t>
            </a:r>
            <a:r>
              <a:rPr lang="en-US" sz="1800" dirty="0">
                <a:latin typeface="Candara" panose="020E0502030303020204" pitchFamily="34" charset="0"/>
              </a:rPr>
              <a:t>, unless a response has a tooBigError value. </a:t>
            </a:r>
            <a:r>
              <a:rPr lang="en-US" sz="1800" dirty="0" smtClean="0">
                <a:latin typeface="Candara" panose="020E0502030303020204" pitchFamily="34" charset="0"/>
              </a:rPr>
              <a:t>In the </a:t>
            </a:r>
            <a:r>
              <a:rPr lang="en-US" sz="1800" dirty="0">
                <a:latin typeface="Candara" panose="020E0502030303020204" pitchFamily="34" charset="0"/>
              </a:rPr>
              <a:t>exception case, the contents </a:t>
            </a:r>
            <a:r>
              <a:rPr lang="en-US" sz="1800" dirty="0" smtClean="0">
                <a:latin typeface="Candara" panose="020E0502030303020204" pitchFamily="34" charset="0"/>
              </a:rPr>
              <a:t>of the variable-binding </a:t>
            </a:r>
            <a:r>
              <a:rPr lang="en-US" sz="1800" dirty="0">
                <a:latin typeface="Candara" panose="020E0502030303020204" pitchFamily="34" charset="0"/>
              </a:rPr>
              <a:t>field are removed before propagating the response. The trap from the SNMPvl agent is </a:t>
            </a:r>
            <a:r>
              <a:rPr lang="en-US" sz="1800" dirty="0" smtClean="0">
                <a:latin typeface="Candara" panose="020E0502030303020204" pitchFamily="34" charset="0"/>
              </a:rPr>
              <a:t>prepended with </a:t>
            </a:r>
            <a:r>
              <a:rPr lang="en-US" sz="1800" dirty="0">
                <a:latin typeface="Candara" panose="020E0502030303020204" pitchFamily="34" charset="0"/>
              </a:rPr>
              <a:t>two VarBind fields, sysUpTime.0 andsnmpTrapOID.0,with their associated values and then </a:t>
            </a:r>
            <a:r>
              <a:rPr lang="en-US" sz="1800" dirty="0" smtClean="0">
                <a:latin typeface="Candara" panose="020E0502030303020204" pitchFamily="34" charset="0"/>
              </a:rPr>
              <a:t>passed on </a:t>
            </a:r>
            <a:r>
              <a:rPr lang="en-US" sz="1800" dirty="0">
                <a:latin typeface="Candara" panose="020E0502030303020204" pitchFamily="34" charset="0"/>
              </a:rPr>
              <a:t>to the SNMPv2 manager as SNMPv2-Trap PDU.</a:t>
            </a:r>
            <a:endParaRPr lang="ar-SA" sz="1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1" name="Shape 541"/>
          <p:cNvCxnSpPr/>
          <p:nvPr/>
        </p:nvCxnSpPr>
        <p:spPr>
          <a:xfrm>
            <a:off x="384048" y="399288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43" name="Shape 543"/>
          <p:cNvSpPr txBox="1"/>
          <p:nvPr/>
        </p:nvSpPr>
        <p:spPr>
          <a:xfrm>
            <a:off x="384048" y="323088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ar-SA" sz="2400" dirty="0">
                <a:solidFill>
                  <a:srgbClr val="0070C0"/>
                </a:solidFill>
                <a:latin typeface="Candara" panose="020E0502030303020204" pitchFamily="34" charset="0"/>
              </a:rPr>
              <a:t>ثنائي اللغة </a:t>
            </a:r>
            <a:r>
              <a:rPr lang="en-US" sz="24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Bilingual </a:t>
            </a: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Manager</a:t>
            </a:r>
          </a:p>
        </p:txBody>
      </p:sp>
      <p:cxnSp>
        <p:nvCxnSpPr>
          <p:cNvPr id="544" name="Shape 544"/>
          <p:cNvCxnSpPr/>
          <p:nvPr/>
        </p:nvCxnSpPr>
        <p:spPr>
          <a:xfrm>
            <a:off x="460249" y="4818888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45" name="Shape 545"/>
          <p:cNvSpPr txBox="1"/>
          <p:nvPr/>
        </p:nvSpPr>
        <p:spPr>
          <a:xfrm>
            <a:off x="-149352" y="4742688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546" name="Shape 5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659" y="1231394"/>
            <a:ext cx="4875550" cy="31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Shape 547"/>
          <p:cNvSpPr txBox="1"/>
          <p:nvPr/>
        </p:nvSpPr>
        <p:spPr>
          <a:xfrm>
            <a:off x="384048" y="5199890"/>
            <a:ext cx="7943088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 Compatibility with SNMPv1</a:t>
            </a:r>
          </a:p>
          <a:p>
            <a:pPr marL="457206" lvl="1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Bilingual Manager</a:t>
            </a:r>
          </a:p>
          <a:p>
            <a:pPr marL="457206" lvl="1">
              <a:lnSpc>
                <a:spcPct val="12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 Proxy Server 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Bilingual Manager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expensive in </a:t>
            </a: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resource</a:t>
            </a:r>
            <a:r>
              <a:rPr lang="en-US" sz="24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ndara" panose="020E0502030303020204" pitchFamily="34" charset="0"/>
              </a:rPr>
              <a:t>and </a:t>
            </a:r>
            <a:r>
              <a:rPr lang="en-US" sz="2400" b="1" dirty="0" smtClean="0">
                <a:solidFill>
                  <a:schemeClr val="dk1"/>
                </a:solidFill>
                <a:latin typeface="Candara" panose="020E0502030303020204" pitchFamily="34" charset="0"/>
              </a:rPr>
              <a:t>operation </a:t>
            </a:r>
            <a:endParaRPr lang="en-US" sz="2400" b="1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cxnSp>
        <p:nvCxnSpPr>
          <p:cNvPr id="549" name="Shape 549"/>
          <p:cNvCxnSpPr/>
          <p:nvPr/>
        </p:nvCxnSpPr>
        <p:spPr>
          <a:xfrm>
            <a:off x="384048" y="399288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50" name="Shape 550"/>
          <p:cNvSpPr txBox="1"/>
          <p:nvPr/>
        </p:nvSpPr>
        <p:spPr>
          <a:xfrm>
            <a:off x="384049" y="113538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6" name="Shape 556"/>
          <p:cNvCxnSpPr/>
          <p:nvPr/>
        </p:nvCxnSpPr>
        <p:spPr>
          <a:xfrm>
            <a:off x="188976" y="41148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58" name="Shape 558"/>
          <p:cNvSpPr txBox="1"/>
          <p:nvPr/>
        </p:nvSpPr>
        <p:spPr>
          <a:xfrm>
            <a:off x="188976" y="33528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SNMP Proxy Server</a:t>
            </a:r>
          </a:p>
        </p:txBody>
      </p:sp>
      <p:cxnSp>
        <p:nvCxnSpPr>
          <p:cNvPr id="559" name="Shape 559"/>
          <p:cNvCxnSpPr/>
          <p:nvPr/>
        </p:nvCxnSpPr>
        <p:spPr>
          <a:xfrm>
            <a:off x="265177" y="460248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560" name="Shape 5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76" y="1097281"/>
            <a:ext cx="5030786" cy="3224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978" y="4907280"/>
            <a:ext cx="7394446" cy="40294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3" name="Shape 563"/>
          <p:cNvCxnSpPr/>
          <p:nvPr/>
        </p:nvCxnSpPr>
        <p:spPr>
          <a:xfrm>
            <a:off x="188976" y="41148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4" name="Shape 564"/>
          <p:cNvSpPr txBox="1"/>
          <p:nvPr/>
        </p:nvSpPr>
        <p:spPr>
          <a:xfrm>
            <a:off x="188977" y="12573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87" y="68175"/>
            <a:ext cx="8541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ndara" panose="020E0502030303020204" pitchFamily="34" charset="0"/>
              </a:rPr>
              <a:t>Assignment 02 Q1</a:t>
            </a:r>
          </a:p>
          <a:p>
            <a:r>
              <a:rPr lang="en-US" sz="1800" dirty="0" smtClean="0">
                <a:latin typeface="Candara" panose="020E0502030303020204" pitchFamily="34" charset="0"/>
              </a:rPr>
              <a:t>Suppose </a:t>
            </a:r>
            <a:r>
              <a:rPr lang="en-US" sz="1800" dirty="0">
                <a:latin typeface="Candara" panose="020E0502030303020204" pitchFamily="34" charset="0"/>
              </a:rPr>
              <a:t>the following </a:t>
            </a:r>
            <a:r>
              <a:rPr lang="en-US" sz="1800" b="1" dirty="0">
                <a:latin typeface="Candara" panose="020E0502030303020204" pitchFamily="34" charset="0"/>
              </a:rPr>
              <a:t>MIB</a:t>
            </a:r>
            <a:r>
              <a:rPr lang="en-US" sz="1800" dirty="0">
                <a:latin typeface="Candara" panose="020E0502030303020204" pitchFamily="34" charset="0"/>
              </a:rPr>
              <a:t> for a certain enterprise BikesFun selling bikes and t-shirts.  </a:t>
            </a:r>
          </a:p>
          <a:p>
            <a:endParaRPr lang="en-US" sz="1800" dirty="0"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94" y="991505"/>
            <a:ext cx="4559935" cy="4039870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04368"/>
              </p:ext>
            </p:extLst>
          </p:nvPr>
        </p:nvGraphicFramePr>
        <p:xfrm>
          <a:off x="1205283" y="2161708"/>
          <a:ext cx="1922146" cy="1247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8198"/>
                <a:gridCol w="1103948"/>
              </a:tblGrid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tShirtSize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tShirtQuantity</a:t>
                      </a:r>
                      <a:endParaRPr lang="en-US" sz="10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250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</a:t>
                      </a:r>
                      <a:endParaRPr lang="en-US" sz="10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486" y="1231870"/>
            <a:ext cx="6392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Draw request-response messages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as shown in figures 6.40 and 6.41 (chapter 6), to retrieve all </a:t>
            </a:r>
            <a:r>
              <a:rPr kumimoji="0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columnar objects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of the following table: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741" y="38310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kern="1000" dirty="0">
                <a:solidFill>
                  <a:srgbClr val="595959"/>
                </a:solidFill>
                <a:latin typeface="Candara" panose="020E0502030303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Provide responses when:</a:t>
            </a:r>
            <a:endParaRPr lang="en-US" sz="1200" kern="1000" dirty="0">
              <a:solidFill>
                <a:srgbClr val="595959"/>
              </a:solidFill>
              <a:latin typeface="Candara" panose="020E0502030303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kern="1000" dirty="0">
                <a:solidFill>
                  <a:srgbClr val="595959"/>
                </a:solidFill>
                <a:latin typeface="Candara" panose="020E0502030303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(a</a:t>
            </a:r>
            <a:r>
              <a:rPr lang="en-US" sz="1800" kern="1000" dirty="0" smtClean="0">
                <a:solidFill>
                  <a:srgbClr val="595959"/>
                </a:solidFill>
                <a:latin typeface="Candara" panose="020E0502030303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kern="1000" dirty="0">
                <a:solidFill>
                  <a:srgbClr val="595959"/>
                </a:solidFill>
                <a:latin typeface="Candara" panose="020E0502030303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using get-next –request and response</a:t>
            </a:r>
            <a:endParaRPr lang="en-US" sz="1200" kern="1000" dirty="0">
              <a:solidFill>
                <a:srgbClr val="595959"/>
              </a:solidFill>
              <a:latin typeface="Candara" panose="020E0502030303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kern="1000" dirty="0">
                <a:solidFill>
                  <a:srgbClr val="595959"/>
                </a:solidFill>
                <a:latin typeface="Candara" panose="020E0502030303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kern="1000" dirty="0" smtClean="0">
                <a:solidFill>
                  <a:srgbClr val="595959"/>
                </a:solidFill>
                <a:latin typeface="Candara" panose="020E0502030303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b)Using </a:t>
            </a:r>
            <a:r>
              <a:rPr lang="en-US" sz="1800" kern="1000" dirty="0">
                <a:solidFill>
                  <a:srgbClr val="595959"/>
                </a:solidFill>
                <a:latin typeface="Candara" panose="020E0502030303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get-bulk- request and response</a:t>
            </a:r>
            <a:endParaRPr lang="en-US" sz="1200" kern="1000" dirty="0">
              <a:solidFill>
                <a:srgbClr val="595959"/>
              </a:solidFill>
              <a:latin typeface="Candara" panose="020E0502030303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Candara" panose="020E0502030303020204" pitchFamily="34" charset="0"/>
                <a:ea typeface="Arial" panose="020B0604020202020204" pitchFamily="34" charset="0"/>
              </a:rPr>
              <a:t>Then compare</a:t>
            </a:r>
            <a:endParaRPr lang="en-US" sz="1800" dirty="0">
              <a:latin typeface="Candara" panose="020E0502030303020204" pitchFamily="34" charset="0"/>
            </a:endParaRPr>
          </a:p>
        </p:txBody>
      </p:sp>
      <p:pic>
        <p:nvPicPr>
          <p:cNvPr id="7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68" y="5954705"/>
            <a:ext cx="311848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33" y="6051860"/>
            <a:ext cx="2449830" cy="169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949543" y="8621486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4622" y="131457"/>
            <a:ext cx="10951027" cy="84330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ndara" panose="020E0502030303020204" pitchFamily="34" charset="0"/>
              </a:rPr>
              <a:t>Suppose the following MIB for a certain enterprise selling t-shirts.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ndara" panose="020E0502030303020204" pitchFamily="34" charset="0"/>
              </a:rPr>
              <a:t>to retrieve all columnar objects of the following table: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ndara" panose="020E0502030303020204" pitchFamily="34" charset="0"/>
              </a:rPr>
              <a:t>Solution: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lvl="3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&lt;Enterprises 5001&gt; DEFINITIONS ::= BEGIN</a:t>
            </a:r>
          </a:p>
          <a:p>
            <a:pPr lvl="3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Enterprises 5001 OBJECT IDENTIFIER ::= { enterprises 5000 }</a:t>
            </a:r>
          </a:p>
          <a:p>
            <a:pPr lvl="3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-- Only Products group is defined in this module.</a:t>
            </a:r>
          </a:p>
          <a:p>
            <a:pPr lvl="3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-- Products Group</a:t>
            </a:r>
          </a:p>
          <a:p>
            <a:pPr lvl="3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abcProducts OBJECT IDENTIFIER ::= { Enterprises 5001 }</a:t>
            </a:r>
          </a:p>
          <a:p>
            <a:pPr lvl="3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-- the Products group</a:t>
            </a:r>
          </a:p>
          <a:p>
            <a:pPr lvl="3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tShirt OBJECT-TYPE  </a:t>
            </a:r>
          </a:p>
          <a:p>
            <a:pPr lvl="3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SYNTAX DisplayString (SIZE (10, 12, 14, 16, 18))  </a:t>
            </a:r>
          </a:p>
          <a:p>
            <a:pPr lvl="3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ACCESS read-only  </a:t>
            </a:r>
          </a:p>
          <a:p>
            <a:pPr lvl="3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STATUS mandatory  </a:t>
            </a:r>
          </a:p>
          <a:p>
            <a:pPr lvl="3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DESCRIPTION " tShirt are all made in one size and adjustable." ::= { Enterprises 5001Products 1 }</a:t>
            </a:r>
          </a:p>
          <a:p>
            <a:pPr lvl="3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tShirt Quantity OBJECT-TYPE</a:t>
            </a:r>
          </a:p>
          <a:p>
            <a:pPr lvl="3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              SYNTAX INTEGER  </a:t>
            </a:r>
          </a:p>
          <a:p>
            <a:pPr lvl="3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ACCESS read-only  STATUS mandatory  </a:t>
            </a:r>
          </a:p>
          <a:p>
            <a:pPr lvl="3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DESCRIPTION "Quantity of hats in the inventory." ::= { tShirt 1 }</a:t>
            </a:r>
          </a:p>
          <a:p>
            <a:pPr lvl="3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END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Using get-next –request and response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ndara" panose="020E0502030303020204" pitchFamily="34" charset="0"/>
              </a:rPr>
              <a:t>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GetnextRequest 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at Enterprise ,tShirt, tShirtTable, tShirttableEntry, tShirtSize tshirtQuantity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Getnextresponse (5001, 2, 1, 1,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10, 50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GetnextRequest 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at Enterprise ,tShirt, tShirtTable, tShirttableEntry, tShirtSize tshirtQuantity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Getnextresponse (5001, 2, 1, 1,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12, 100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GetnextRequest 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at Enterprise ,tShirt, tShirtTable, tShirttableEntry, tShirtSize tshirtQuantity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Getnextresponse (5001, 2, 1, 1,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14, 150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GetnextRequest 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at Enterprise ,tShirt, tShirtTable, tShirttableEntry, tShirtSize tshirtQuantity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Getnextresponse (5001, 2, 1, 1,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16, 250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GetnextRequest 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at Enterprise ,tShirt, tShirtTable, tShirttableEntry, tShirtSize tshirtQuantity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Getnextresponse (5001, 2, 1, 1,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18, 200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ndara" panose="020E0502030303020204" pitchFamily="34" charset="0"/>
              </a:rPr>
              <a:t>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</a:rPr>
              <a:t>Using get-bulk- request and response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GetbulkRequest 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at Enterprise ,tShirt, tShirtTable, tShirttableEntry, tShirtSize tshirtQuantity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Response (5001, 2, 1, 1, 1,2)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</a:rPr>
              <a:t> 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GetbulkRequest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5001, 2, 1, 1, 1,2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Response (5001, 2, 1, 1, “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10,12,14,16,18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”, “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50,100,150,250,200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”)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ndara" panose="020E0502030303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08322"/>
              </p:ext>
            </p:extLst>
          </p:nvPr>
        </p:nvGraphicFramePr>
        <p:xfrm>
          <a:off x="8264451" y="972988"/>
          <a:ext cx="1922146" cy="12470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18198"/>
                <a:gridCol w="1103948"/>
              </a:tblGrid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tShirtSize</a:t>
                      </a:r>
                      <a:endParaRPr lang="en-US" sz="10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tShirtQuantity</a:t>
                      </a:r>
                      <a:endParaRPr lang="en-US" sz="10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50</a:t>
                      </a:r>
                      <a:endParaRPr lang="en-US" sz="10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250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0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</a:t>
                      </a:r>
                      <a:endParaRPr lang="en-US" sz="10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hape 8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6" name="Shape 86"/>
          <p:cNvSpPr txBox="1"/>
          <p:nvPr/>
        </p:nvSpPr>
        <p:spPr>
          <a:xfrm>
            <a:off x="533400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Major </a:t>
            </a:r>
            <a:r>
              <a:rPr lang="en-US" sz="32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Changes in SNMPv2</a:t>
            </a:r>
            <a:endParaRPr lang="en-US" sz="32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cxnSp>
        <p:nvCxnSpPr>
          <p:cNvPr id="87" name="Shape 87"/>
          <p:cNvCxnSpPr/>
          <p:nvPr/>
        </p:nvCxnSpPr>
        <p:spPr>
          <a:xfrm>
            <a:off x="355600" y="5684465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8" name="Shape 88"/>
          <p:cNvSpPr txBox="1"/>
          <p:nvPr/>
        </p:nvSpPr>
        <p:spPr>
          <a:xfrm>
            <a:off x="0" y="568446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457201" y="1219201"/>
            <a:ext cx="6092825" cy="4455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Bulk data transfer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Manager-to-manager message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Enhancements to SMI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: SMIv2</a:t>
            </a:r>
          </a:p>
          <a:p>
            <a:pPr marL="914406" lvl="1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Module definitions: MODULE-IDENTITY macro</a:t>
            </a:r>
          </a:p>
          <a:p>
            <a:pPr marL="914406" lvl="1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Object definitions: OBJECT-TYPE macro</a:t>
            </a:r>
          </a:p>
          <a:p>
            <a:pPr marL="914406" lvl="1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CC6600"/>
                </a:solidFill>
                <a:latin typeface="Candara" panose="020E0502030303020204" pitchFamily="34" charset="0"/>
              </a:rPr>
              <a:t> Trap definitions: NOTIFICATION-TYPE macro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Textual conventions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Conformance statements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Row creation and deletion in table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MIB enhancements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Transport mappings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57201" y="6075364"/>
            <a:ext cx="5435599" cy="1508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Security features, originally to be in SNMPv2 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moved to SNMPv3</a:t>
            </a:r>
          </a:p>
          <a:p>
            <a:pPr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SNMPv2, like SNMPv1, is community-based</a:t>
            </a:r>
            <a:b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 administrative framework</a:t>
            </a:r>
          </a:p>
        </p:txBody>
      </p:sp>
      <p:cxnSp>
        <p:nvCxnSpPr>
          <p:cNvPr id="92" name="Shape 9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3" name="Shape 93"/>
          <p:cNvSpPr txBox="1"/>
          <p:nvPr/>
        </p:nvSpPr>
        <p:spPr>
          <a:xfrm>
            <a:off x="533401" y="24765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Shape 99"/>
          <p:cNvCxnSpPr/>
          <p:nvPr/>
        </p:nvCxnSpPr>
        <p:spPr>
          <a:xfrm>
            <a:off x="533400" y="49754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1" name="Shape 101"/>
          <p:cNvSpPr txBox="1"/>
          <p:nvPr/>
        </p:nvSpPr>
        <p:spPr>
          <a:xfrm>
            <a:off x="533400" y="42134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SNMPv2 Internet Group</a:t>
            </a:r>
          </a:p>
        </p:txBody>
      </p:sp>
      <p:cxnSp>
        <p:nvCxnSpPr>
          <p:cNvPr id="102" name="Shape 102"/>
          <p:cNvCxnSpPr/>
          <p:nvPr/>
        </p:nvCxnSpPr>
        <p:spPr>
          <a:xfrm>
            <a:off x="609601" y="453614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3" name="Shape 103"/>
          <p:cNvSpPr txBox="1"/>
          <p:nvPr/>
        </p:nvSpPr>
        <p:spPr>
          <a:xfrm>
            <a:off x="0" y="453614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" y="1183340"/>
            <a:ext cx="6842465" cy="270734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517525" y="4928254"/>
            <a:ext cx="5097462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Objects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added to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System group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Extensive modification of the SNMP group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Additional SNMPv2 group added</a:t>
            </a:r>
          </a:p>
          <a:p>
            <a:pPr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Security group</a:t>
            </a: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is a </a:t>
            </a:r>
            <a:r>
              <a:rPr lang="en-US" sz="2000" b="1" dirty="0">
                <a:solidFill>
                  <a:schemeClr val="dk1"/>
                </a:solidFill>
                <a:latin typeface="Candara" panose="020E0502030303020204" pitchFamily="34" charset="0"/>
              </a:rPr>
              <a:t>placeholder</a:t>
            </a:r>
          </a:p>
        </p:txBody>
      </p:sp>
      <p:cxnSp>
        <p:nvCxnSpPr>
          <p:cNvPr id="107" name="Shape 107"/>
          <p:cNvCxnSpPr/>
          <p:nvPr/>
        </p:nvCxnSpPr>
        <p:spPr>
          <a:xfrm>
            <a:off x="533400" y="49754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8" name="Shape 108"/>
          <p:cNvSpPr txBox="1"/>
          <p:nvPr/>
        </p:nvSpPr>
        <p:spPr>
          <a:xfrm>
            <a:off x="533401" y="21179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hape 114"/>
          <p:cNvCxnSpPr/>
          <p:nvPr/>
        </p:nvCxnSpPr>
        <p:spPr>
          <a:xfrm>
            <a:off x="365042" y="28575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6" name="Shape 116"/>
          <p:cNvSpPr txBox="1"/>
          <p:nvPr/>
        </p:nvSpPr>
        <p:spPr>
          <a:xfrm>
            <a:off x="365042" y="556807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SNMPv2 NM Architecture</a:t>
            </a:r>
          </a:p>
        </p:txBody>
      </p:sp>
      <p:cxnSp>
        <p:nvCxnSpPr>
          <p:cNvPr id="121" name="Shape 121"/>
          <p:cNvCxnSpPr/>
          <p:nvPr/>
        </p:nvCxnSpPr>
        <p:spPr>
          <a:xfrm>
            <a:off x="365042" y="28575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2" name="Shape 122"/>
          <p:cNvSpPr txBox="1"/>
          <p:nvPr/>
        </p:nvSpPr>
        <p:spPr>
          <a:xfrm>
            <a:off x="365043" y="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356" y="1141007"/>
            <a:ext cx="7978666" cy="5382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" y="54864"/>
            <a:ext cx="11978640" cy="911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70C0"/>
                </a:solidFill>
                <a:latin typeface="Candara" panose="020E0502030303020204" pitchFamily="34" charset="0"/>
              </a:rPr>
              <a:t>SNMPv2 SYSTEM </a:t>
            </a:r>
            <a:r>
              <a:rPr lang="en-U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ARCHITECTURE</a:t>
            </a:r>
            <a:endParaRPr lang="en-US" sz="1800" dirty="0" smtClean="0">
              <a:latin typeface="Candara" panose="020E0502030303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800" dirty="0" smtClean="0">
                <a:latin typeface="Candara" panose="020E0502030303020204" pitchFamily="34" charset="0"/>
              </a:rPr>
              <a:t>there </a:t>
            </a:r>
            <a:r>
              <a:rPr lang="en-US" sz="1800" dirty="0">
                <a:latin typeface="Candara" panose="020E0502030303020204" pitchFamily="34" charset="0"/>
              </a:rPr>
              <a:t>are two significant enhancements in SNMPv2 </a:t>
            </a:r>
            <a:r>
              <a:rPr lang="en-US" sz="1800" dirty="0" smtClean="0">
                <a:latin typeface="Candara" panose="020E0502030303020204" pitchFamily="34" charset="0"/>
              </a:rPr>
              <a:t>architecture. </a:t>
            </a:r>
            <a:r>
              <a:rPr lang="en-US" sz="1800" dirty="0">
                <a:latin typeface="Candara" panose="020E0502030303020204" pitchFamily="34" charset="0"/>
              </a:rPr>
              <a:t>First, there are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seven messages </a:t>
            </a:r>
            <a:r>
              <a:rPr lang="en-US" sz="1800" dirty="0">
                <a:latin typeface="Candara" panose="020E0502030303020204" pitchFamily="34" charset="0"/>
              </a:rPr>
              <a:t>instead of </a:t>
            </a:r>
            <a:r>
              <a:rPr lang="en-US" sz="1800" dirty="0" smtClean="0">
                <a:latin typeface="Candara" panose="020E0502030303020204" pitchFamily="34" charset="0"/>
              </a:rPr>
              <a:t>five. 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latin typeface="Candara" panose="020E0502030303020204" pitchFamily="34" charset="0"/>
              </a:rPr>
              <a:t>Second</a:t>
            </a:r>
            <a:r>
              <a:rPr lang="en-US" sz="1800" dirty="0">
                <a:latin typeface="Candara" panose="020E0502030303020204" pitchFamily="34" charset="0"/>
              </a:rPr>
              <a:t>,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two manager </a:t>
            </a:r>
            <a:r>
              <a:rPr lang="en-US" sz="1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applications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can communicate with each other at the peer level</a:t>
            </a:r>
            <a:r>
              <a:rPr lang="en-US" sz="1800" dirty="0">
                <a:latin typeface="Candara" panose="020E0502030303020204" pitchFamily="34" charset="0"/>
              </a:rPr>
              <a:t>. Another message,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report message, is </a:t>
            </a:r>
            <a:r>
              <a:rPr lang="en-US" sz="1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missing from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Figure </a:t>
            </a:r>
            <a:r>
              <a:rPr lang="en-US" sz="1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6.2</a:t>
            </a:r>
            <a:r>
              <a:rPr lang="en-US" sz="1800" dirty="0" smtClean="0">
                <a:latin typeface="Candara" panose="020E0502030303020204" pitchFamily="34" charset="0"/>
              </a:rPr>
              <a:t>. </a:t>
            </a:r>
            <a:r>
              <a:rPr lang="en-US" sz="1800" dirty="0">
                <a:latin typeface="Candara" panose="020E0502030303020204" pitchFamily="34" charset="0"/>
              </a:rPr>
              <a:t>It is not </a:t>
            </a:r>
            <a:r>
              <a:rPr lang="en-US" sz="1800" dirty="0" smtClean="0">
                <a:latin typeface="Candara" panose="020E0502030303020204" pitchFamily="34" charset="0"/>
              </a:rPr>
              <a:t>currently being </a:t>
            </a:r>
            <a:r>
              <a:rPr lang="en-US" sz="1800" dirty="0">
                <a:latin typeface="Candara" panose="020E0502030303020204" pitchFamily="34" charset="0"/>
              </a:rPr>
              <a:t>used and is hence omitted from the figure.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The messages get-request, get-next request, and set-request are the same as in version 1 and are </a:t>
            </a:r>
            <a:r>
              <a:rPr lang="en-US" sz="1800" dirty="0" smtClean="0">
                <a:latin typeface="Candara" panose="020E0502030303020204" pitchFamily="34" charset="0"/>
              </a:rPr>
              <a:t>generated </a:t>
            </a:r>
            <a:r>
              <a:rPr lang="en-US" sz="1800" dirty="0">
                <a:latin typeface="Candara" panose="020E0502030303020204" pitchFamily="34" charset="0"/>
              </a:rPr>
              <a:t>by the manager application.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The message, </a:t>
            </a:r>
            <a:r>
              <a:rPr lang="en-US" sz="1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response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is </a:t>
            </a:r>
            <a:r>
              <a:rPr lang="en-US" sz="1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the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same as get-response in version </a:t>
            </a:r>
            <a:r>
              <a:rPr lang="en-US" sz="1800" b="1" dirty="0" smtClean="0">
                <a:solidFill>
                  <a:srgbClr val="669900"/>
                </a:solidFill>
                <a:latin typeface="Candara" panose="020E0502030303020204" pitchFamily="34" charset="0"/>
              </a:rPr>
              <a:t>1,  and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is now generated by both agent and manager applications.</a:t>
            </a:r>
            <a:r>
              <a:rPr lang="en-US" sz="1800" dirty="0">
                <a:latin typeface="Candara" panose="020E0502030303020204" pitchFamily="34" charset="0"/>
              </a:rPr>
              <a:t> It is generated by the agent </a:t>
            </a:r>
            <a:r>
              <a:rPr lang="en-US" sz="1800" dirty="0" smtClean="0">
                <a:latin typeface="Candara" panose="020E0502030303020204" pitchFamily="34" charset="0"/>
              </a:rPr>
              <a:t>application in </a:t>
            </a:r>
            <a:r>
              <a:rPr lang="en-US" sz="1800" dirty="0">
                <a:latin typeface="Candara" panose="020E0502030303020204" pitchFamily="34" charset="0"/>
              </a:rPr>
              <a:t>response to a get or set message from the manager application. It is also generated by the </a:t>
            </a:r>
            <a:r>
              <a:rPr lang="en-US" sz="1800" dirty="0" smtClean="0">
                <a:latin typeface="Candara" panose="020E0502030303020204" pitchFamily="34" charset="0"/>
              </a:rPr>
              <a:t>manager application </a:t>
            </a:r>
            <a:r>
              <a:rPr lang="en-US" sz="1800" dirty="0">
                <a:latin typeface="Candara" panose="020E0502030303020204" pitchFamily="34" charset="0"/>
              </a:rPr>
              <a:t>in response to an inform-request message from another manager application.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An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inform-request message </a:t>
            </a:r>
            <a:r>
              <a:rPr lang="en-US" sz="1800" dirty="0">
                <a:latin typeface="Candara" panose="020E0502030303020204" pitchFamily="34" charset="0"/>
              </a:rPr>
              <a:t>is generated by a manager application and is transmitted to </a:t>
            </a:r>
            <a:r>
              <a:rPr lang="en-US" sz="1800" dirty="0" smtClean="0">
                <a:latin typeface="Candara" panose="020E0502030303020204" pitchFamily="34" charset="0"/>
              </a:rPr>
              <a:t>another manager </a:t>
            </a:r>
            <a:r>
              <a:rPr lang="en-US" sz="1800" dirty="0">
                <a:latin typeface="Candara" panose="020E0502030303020204" pitchFamily="34" charset="0"/>
              </a:rPr>
              <a:t>application. As mentioned above, </a:t>
            </a:r>
            <a:r>
              <a:rPr lang="en-US" sz="1800" b="1" dirty="0">
                <a:latin typeface="Candara" panose="020E0502030303020204" pitchFamily="34" charset="0"/>
              </a:rPr>
              <a:t>the receiving manager application </a:t>
            </a:r>
            <a:r>
              <a:rPr lang="en-US" sz="1800" dirty="0">
                <a:latin typeface="Candara" panose="020E0502030303020204" pitchFamily="34" charset="0"/>
              </a:rPr>
              <a:t>responds with a </a:t>
            </a:r>
            <a:r>
              <a:rPr lang="en-US" sz="1800" b="1" dirty="0" smtClean="0">
                <a:latin typeface="Candara" panose="020E0502030303020204" pitchFamily="34" charset="0"/>
              </a:rPr>
              <a:t>response message</a:t>
            </a:r>
            <a:r>
              <a:rPr lang="en-US" sz="1800" dirty="0">
                <a:latin typeface="Candara" panose="020E0502030303020204" pitchFamily="34" charset="0"/>
              </a:rPr>
              <a:t>. This set of communication messages is a </a:t>
            </a:r>
            <a:r>
              <a:rPr lang="en-US" sz="1800" b="1" dirty="0">
                <a:latin typeface="Candara" panose="020E0502030303020204" pitchFamily="34" charset="0"/>
              </a:rPr>
              <a:t>powerful enhancement</a:t>
            </a:r>
            <a:r>
              <a:rPr lang="en-US" sz="1800" dirty="0">
                <a:latin typeface="Candara" panose="020E0502030303020204" pitchFamily="34" charset="0"/>
              </a:rPr>
              <a:t> in SNMPv2, since it </a:t>
            </a:r>
            <a:r>
              <a:rPr lang="en-US" sz="1800" dirty="0" smtClean="0">
                <a:latin typeface="Candara" panose="020E0502030303020204" pitchFamily="34" charset="0"/>
              </a:rPr>
              <a:t>makes two </a:t>
            </a:r>
            <a:r>
              <a:rPr lang="en-US" sz="1800" dirty="0">
                <a:latin typeface="Candara" panose="020E0502030303020204" pitchFamily="34" charset="0"/>
              </a:rPr>
              <a:t>network management systems interoperable.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The </a:t>
            </a:r>
            <a:r>
              <a:rPr lang="en-US" sz="1800" dirty="0" smtClean="0">
                <a:latin typeface="Candara" panose="020E0502030303020204" pitchFamily="34" charset="0"/>
              </a:rPr>
              <a:t>message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get-bulk-request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is generated by manager application. </a:t>
            </a:r>
            <a:r>
              <a:rPr lang="en-US" sz="1800" dirty="0" smtClean="0">
                <a:latin typeface="Candara" panose="020E0502030303020204" pitchFamily="34" charset="0"/>
              </a:rPr>
              <a:t>Its </a:t>
            </a:r>
            <a:r>
              <a:rPr lang="en-US" sz="1800" dirty="0">
                <a:latin typeface="Candara" panose="020E0502030303020204" pitchFamily="34" charset="0"/>
              </a:rPr>
              <a:t>used to transfer large </a:t>
            </a:r>
            <a:r>
              <a:rPr lang="en-US" sz="1800" dirty="0" smtClean="0">
                <a:latin typeface="Candara" panose="020E0502030303020204" pitchFamily="34" charset="0"/>
              </a:rPr>
              <a:t>amounts of </a:t>
            </a:r>
            <a:r>
              <a:rPr lang="en-US" sz="1800" dirty="0">
                <a:latin typeface="Candara" panose="020E0502030303020204" pitchFamily="34" charset="0"/>
              </a:rPr>
              <a:t>data from the agent to the manager, especially if it includes retrieval of table data. The retrieval is </a:t>
            </a:r>
            <a:r>
              <a:rPr lang="en-US" sz="1800" dirty="0" smtClean="0">
                <a:latin typeface="Candara" panose="020E0502030303020204" pitchFamily="34" charset="0"/>
              </a:rPr>
              <a:t>fast and </a:t>
            </a:r>
            <a:r>
              <a:rPr lang="en-US" sz="1800" dirty="0">
                <a:latin typeface="Candara" panose="020E0502030303020204" pitchFamily="34" charset="0"/>
              </a:rPr>
              <a:t>efficient. The receiving entity generates and fills data for each entry in the request and transmits </a:t>
            </a:r>
            <a:r>
              <a:rPr lang="en-US" sz="1800" dirty="0" smtClean="0">
                <a:latin typeface="Candara" panose="020E0502030303020204" pitchFamily="34" charset="0"/>
              </a:rPr>
              <a:t>all the </a:t>
            </a:r>
            <a:r>
              <a:rPr lang="en-US" sz="1800" dirty="0">
                <a:latin typeface="Candara" panose="020E0502030303020204" pitchFamily="34" charset="0"/>
              </a:rPr>
              <a:t>data as a response message back to the originator of the request</a:t>
            </a:r>
            <a:r>
              <a:rPr lang="en-US" sz="1800" dirty="0" smtClean="0">
                <a:latin typeface="Candara" panose="020E0502030303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An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SNMPv2-trap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event</a:t>
            </a:r>
            <a:r>
              <a:rPr lang="en-US" sz="1800" dirty="0" smtClean="0">
                <a:latin typeface="Candara" panose="020E0502030303020204" pitchFamily="34" charset="0"/>
              </a:rPr>
              <a:t>, known </a:t>
            </a:r>
            <a:r>
              <a:rPr lang="en-US" sz="1800" dirty="0">
                <a:latin typeface="Candara" panose="020E0502030303020204" pitchFamily="34" charset="0"/>
              </a:rPr>
              <a:t>as trap in version 1 ,is generated and transmitted by an agent </a:t>
            </a:r>
            <a:r>
              <a:rPr lang="en-US" sz="1800" dirty="0" smtClean="0">
                <a:latin typeface="Candara" panose="020E0502030303020204" pitchFamily="34" charset="0"/>
              </a:rPr>
              <a:t>process when </a:t>
            </a:r>
            <a:r>
              <a:rPr lang="en-US" sz="1800" dirty="0">
                <a:latin typeface="Candara" panose="020E0502030303020204" pitchFamily="34" charset="0"/>
              </a:rPr>
              <a:t>an exceptional situation occurs. The destination to which it is sent is </a:t>
            </a:r>
            <a:r>
              <a:rPr lang="en-US" sz="1800" dirty="0" smtClean="0">
                <a:latin typeface="Candara" panose="020E0502030303020204" pitchFamily="34" charset="0"/>
              </a:rPr>
              <a:t>implementation-dependent. The </a:t>
            </a:r>
            <a:r>
              <a:rPr lang="en-US" sz="1800" dirty="0">
                <a:latin typeface="Candara" panose="020E0502030303020204" pitchFamily="34" charset="0"/>
              </a:rPr>
              <a:t>PDU structure has been modified to be consistent with other PDUs.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Candara" panose="020E0502030303020204" pitchFamily="34" charset="0"/>
              </a:rPr>
              <a:t>Another enhancement in SNMPv2 over version 1 is the </a:t>
            </a:r>
            <a:r>
              <a:rPr lang="en-US" sz="1800" b="1" dirty="0">
                <a:solidFill>
                  <a:srgbClr val="669900"/>
                </a:solidFill>
                <a:latin typeface="Candara" panose="020E0502030303020204" pitchFamily="34" charset="0"/>
              </a:rPr>
              <a:t>mapping</a:t>
            </a:r>
            <a:r>
              <a:rPr lang="en-US" sz="1800" dirty="0">
                <a:solidFill>
                  <a:srgbClr val="669900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latin typeface="Candara" panose="020E0502030303020204" pitchFamily="34" charset="0"/>
              </a:rPr>
              <a:t>of the SNMP layer over </a:t>
            </a:r>
            <a:r>
              <a:rPr lang="en-US" sz="1800" dirty="0" smtClean="0">
                <a:latin typeface="Candara" panose="020E0502030303020204" pitchFamily="34" charset="0"/>
              </a:rPr>
              <a:t>multiple transport </a:t>
            </a:r>
            <a:r>
              <a:rPr lang="en-US" sz="1800" dirty="0">
                <a:latin typeface="Candara" panose="020E0502030303020204" pitchFamily="34" charset="0"/>
              </a:rPr>
              <a:t>domains. An example of this is shown in Figure 6.3, in which an SNMPv2 agent riding over </a:t>
            </a:r>
            <a:r>
              <a:rPr lang="en-US" sz="1800" dirty="0" smtClean="0">
                <a:latin typeface="Candara" panose="020E0502030303020204" pitchFamily="34" charset="0"/>
              </a:rPr>
              <a:t>a connectionless </a:t>
            </a:r>
            <a:r>
              <a:rPr lang="en-US" sz="1800" dirty="0">
                <a:latin typeface="Candara" panose="020E0502030303020204" pitchFamily="34" charset="0"/>
              </a:rPr>
              <a:t>OSI transport layer protocol, Connectionless-Mode Network Service (CLNS), </a:t>
            </a:r>
            <a:r>
              <a:rPr lang="en-US" sz="1800" dirty="0" smtClean="0">
                <a:latin typeface="Candara" panose="020E0502030303020204" pitchFamily="34" charset="0"/>
              </a:rPr>
              <a:t>communicates </a:t>
            </a:r>
            <a:r>
              <a:rPr lang="en-US" sz="1800" dirty="0">
                <a:latin typeface="Candara" panose="020E0502030303020204" pitchFamily="34" charset="0"/>
              </a:rPr>
              <a:t>with an SNMPv2 manager over the UDP transport layer. RFC 1906, which describes </a:t>
            </a:r>
            <a:r>
              <a:rPr lang="en-US" sz="1800" dirty="0" smtClean="0">
                <a:latin typeface="Candara" panose="020E0502030303020204" pitchFamily="34" charset="0"/>
              </a:rPr>
              <a:t>transport mappings</a:t>
            </a:r>
            <a:r>
              <a:rPr lang="en-US" sz="1800" dirty="0">
                <a:latin typeface="Candara" panose="020E0502030303020204" pitchFamily="34" charset="0"/>
              </a:rPr>
              <a:t>, addresses a few well-known transport layer mappings:; others can be added using a </a:t>
            </a:r>
            <a:r>
              <a:rPr lang="en-US" sz="1800" dirty="0" smtClean="0">
                <a:latin typeface="Candara" panose="020E0502030303020204" pitchFamily="34" charset="0"/>
              </a:rPr>
              <a:t>similar structure.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latin typeface="Candara" panose="020E0502030303020204" pitchFamily="34" charset="0"/>
              </a:rPr>
              <a:t>Details </a:t>
            </a:r>
            <a:r>
              <a:rPr lang="en-US" sz="1800" dirty="0">
                <a:latin typeface="Candara" panose="020E0502030303020204" pitchFamily="34" charset="0"/>
              </a:rPr>
              <a:t>on the MIB relating to SNMPv2 are covered in Section 6.4 and communication protocol </a:t>
            </a:r>
            <a:r>
              <a:rPr lang="en-US" sz="1800" dirty="0" smtClean="0">
                <a:latin typeface="Candara" panose="020E0502030303020204" pitchFamily="34" charset="0"/>
              </a:rPr>
              <a:t>aspects </a:t>
            </a:r>
            <a:r>
              <a:rPr lang="en-US" sz="1800" dirty="0">
                <a:latin typeface="Candara" panose="020E0502030303020204" pitchFamily="34" charset="0"/>
              </a:rPr>
              <a:t>of messages in Section 6.5. Although not a standard, RFC 1283 specifies SNMP over </a:t>
            </a:r>
            <a:r>
              <a:rPr lang="en-US" sz="1800" dirty="0" smtClean="0">
                <a:latin typeface="Candara" panose="020E0502030303020204" pitchFamily="34" charset="0"/>
              </a:rPr>
              <a:t>Connection Oriented </a:t>
            </a:r>
            <a:r>
              <a:rPr lang="en-US" sz="1800" dirty="0">
                <a:latin typeface="Candara" panose="020E0502030303020204" pitchFamily="34" charset="0"/>
              </a:rPr>
              <a:t>Transport Service (COTS), a connection-oriented OSI transport protocol. However, SNMP </a:t>
            </a:r>
            <a:r>
              <a:rPr lang="en-US" sz="1800" dirty="0" smtClean="0">
                <a:latin typeface="Candara" panose="020E0502030303020204" pitchFamily="34" charset="0"/>
              </a:rPr>
              <a:t>is not </a:t>
            </a:r>
            <a:r>
              <a:rPr lang="en-US" sz="1800" dirty="0">
                <a:latin typeface="Candara" panose="020E0502030303020204" pitchFamily="34" charset="0"/>
              </a:rPr>
              <a:t>specified over connection-oriented Internet protocol, TCP.</a:t>
            </a:r>
          </a:p>
        </p:txBody>
      </p:sp>
    </p:spTree>
    <p:extLst>
      <p:ext uri="{BB962C8B-B14F-4D97-AF65-F5344CB8AC3E}">
        <p14:creationId xmlns:p14="http://schemas.microsoft.com/office/powerpoint/2010/main" val="28482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Shape 128"/>
          <p:cNvCxnSpPr/>
          <p:nvPr/>
        </p:nvCxnSpPr>
        <p:spPr>
          <a:xfrm>
            <a:off x="237744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0" name="Shape 130"/>
          <p:cNvSpPr txBox="1"/>
          <p:nvPr/>
        </p:nvSpPr>
        <p:spPr>
          <a:xfrm>
            <a:off x="237744" y="4572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ndara" panose="020E0502030303020204" pitchFamily="34" charset="0"/>
              </a:rPr>
              <a:t>SNMPv2 </a:t>
            </a:r>
            <a:r>
              <a:rPr lang="en-US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New Messages</a:t>
            </a:r>
          </a:p>
        </p:txBody>
      </p:sp>
      <p:cxnSp>
        <p:nvCxnSpPr>
          <p:cNvPr id="131" name="Shape 131"/>
          <p:cNvCxnSpPr/>
          <p:nvPr/>
        </p:nvCxnSpPr>
        <p:spPr>
          <a:xfrm>
            <a:off x="313945" y="4648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2" name="Shape 132"/>
          <p:cNvSpPr txBox="1"/>
          <p:nvPr/>
        </p:nvSpPr>
        <p:spPr>
          <a:xfrm>
            <a:off x="-295656" y="4648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6" lvl="1"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Candara" panose="020E0502030303020204" pitchFamily="34" charset="0"/>
              </a:rPr>
              <a:t>Notes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237745" y="1219201"/>
            <a:ext cx="4283075" cy="2101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inform-request</a:t>
            </a:r>
          </a:p>
          <a:p>
            <a:pPr marL="457206" lvl="1"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manager-to-manager message</a:t>
            </a:r>
          </a:p>
          <a:p>
            <a:pPr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get-bulk-request</a:t>
            </a:r>
          </a:p>
          <a:p>
            <a:pPr marL="457206" lvl="1"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transfer of large data</a:t>
            </a:r>
          </a:p>
          <a:p>
            <a:pPr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report</a:t>
            </a:r>
            <a:endParaRPr lang="en-US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457206" lvl="1"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ndara" panose="020E0502030303020204" pitchFamily="34" charset="0"/>
              </a:rPr>
              <a:t> not used</a:t>
            </a:r>
          </a:p>
        </p:txBody>
      </p:sp>
      <p:cxnSp>
        <p:nvCxnSpPr>
          <p:cNvPr id="135" name="Shape 135"/>
          <p:cNvCxnSpPr/>
          <p:nvPr/>
        </p:nvCxnSpPr>
        <p:spPr>
          <a:xfrm>
            <a:off x="237744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6" name="Shape 136"/>
          <p:cNvSpPr txBox="1"/>
          <p:nvPr/>
        </p:nvSpPr>
        <p:spPr>
          <a:xfrm>
            <a:off x="237745" y="247650"/>
            <a:ext cx="5714999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Chapter 6		     	                SNMP Management:  SNMPv2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3928</Words>
  <Application>Microsoft Office PowerPoint</Application>
  <PresentationFormat>Custom</PresentationFormat>
  <Paragraphs>409</Paragraphs>
  <Slides>45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Candara</vt:lpstr>
      <vt:lpstr>Times New Roman</vt:lpstr>
      <vt:lpstr>Wingdings</vt:lpstr>
      <vt:lpstr>Default Design</vt:lpstr>
      <vt:lpstr>PowerPoint Presentation</vt:lpstr>
      <vt:lpstr>Objectives</vt:lpstr>
      <vt:lpstr> MAJOR CHANGES IN SNMPv2</vt:lpstr>
      <vt:lpstr> MAJOR CHANGES IN SNMPv2    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48</cp:revision>
  <cp:lastPrinted>2017-05-07T20:20:55Z</cp:lastPrinted>
  <dcterms:modified xsi:type="dcterms:W3CDTF">2017-05-07T20:45:40Z</dcterms:modified>
</cp:coreProperties>
</file>